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436" r:id="rId3"/>
    <p:sldId id="410" r:id="rId4"/>
    <p:sldId id="434" r:id="rId5"/>
    <p:sldId id="432" r:id="rId6"/>
    <p:sldId id="435" r:id="rId7"/>
    <p:sldId id="389" r:id="rId8"/>
    <p:sldId id="438" r:id="rId9"/>
    <p:sldId id="397" r:id="rId10"/>
    <p:sldId id="439" r:id="rId11"/>
    <p:sldId id="440" r:id="rId12"/>
  </p:sldIdLst>
  <p:sldSz cx="9144000" cy="6858000" type="screen4x3"/>
  <p:notesSz cx="6761163" cy="9942513"/>
  <p:embeddedFontLst>
    <p:embeddedFont>
      <p:font typeface="맑은 고딕" panose="020B0503020000020004" pitchFamily="50" charset="-127"/>
      <p:regular r:id="rId15"/>
      <p:bold r:id="rId16"/>
    </p:embeddedFont>
    <p:embeddedFont>
      <p:font typeface="YD윤고딕 360" panose="02020603020101020101" pitchFamily="18" charset="-127"/>
      <p:regular r:id="rId17"/>
    </p:embeddedFont>
    <p:embeddedFont>
      <p:font typeface="HY헤드라인M" panose="02030600000101010101" pitchFamily="18" charset="-127"/>
      <p:regular r:id="rId18"/>
    </p:embeddedFont>
    <p:embeddedFont>
      <p:font typeface="HY견고딕" panose="02030600000101010101" pitchFamily="18" charset="-127"/>
      <p:regular r:id="rId19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F9400"/>
    <a:srgbClr val="F8A15A"/>
    <a:srgbClr val="00FF99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3" autoAdjust="0"/>
    <p:restoredTop sz="94660"/>
  </p:normalViewPr>
  <p:slideViewPr>
    <p:cSldViewPr>
      <p:cViewPr varScale="1">
        <p:scale>
          <a:sx n="109" d="100"/>
          <a:sy n="109" d="100"/>
        </p:scale>
        <p:origin x="1296" y="102"/>
      </p:cViewPr>
      <p:guideLst>
        <p:guide orient="horz" pos="432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>
              <a:defRPr sz="1200"/>
            </a:lvl1pPr>
          </a:lstStyle>
          <a:p>
            <a:pPr>
              <a:defRPr/>
            </a:pPr>
            <a:fld id="{63D61D38-7B1E-4BC8-8213-A8C5992D8D0E}" type="datetimeFigureOut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436FB29-CE11-41B8-917A-F1E7398D6D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05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B47A6D1-ADF9-413B-8D43-695941DF1C99}" type="datetimeFigureOut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2" tIns="45802" rIns="91602" bIns="458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602" tIns="45802" rIns="91602" bIns="458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ADA3C3A-6936-412E-BD62-4952EC6B52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557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8BE96744-769B-40B8-8491-9B60D07D98FA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3478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DA3C3A-6936-412E-BD62-4952EC6B52C1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46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DE0832F-16BE-44B3-BF09-1715AAB39B53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5832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02540A1-8186-4832-A18A-D5E2AE36892E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203043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036164F1-4C34-4C00-B6B6-A6C328681AB6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2082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1F900784-3ADE-4DF0-BA91-369CD5F6FE9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23636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301E-397F-4538-BBF7-9E8F4CA5EA0D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AA16-213E-44C5-B175-1E77404413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52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27D9-5A6C-40F5-A830-7F6693DFA560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23A4-800E-4119-B6CC-1FF7F781EE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07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E87E-4154-4CBC-B3BC-A377658E8B0D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E25F-086A-4D57-B470-AC0D978383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82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BA145-2A86-4822-90D4-5885CEE8A520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9615E-37CD-429E-A64F-D1B0590BC5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03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44EE-5221-481E-AE52-0514BE7A6955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35DB-F439-4453-99D4-7CEDFB8428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69B6A-5DCA-4743-9865-6EBB3B7FC6B1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A449-821F-4D30-99FD-25C31BB78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89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DBD6-C109-47B3-B7D7-5C4A257BC100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AC2C-CBFE-4EED-AF6A-2025A70DA0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7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38CC-7D1E-4F7A-979F-DB7775B68305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5AA2-576F-408A-A57D-C026F22DC6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404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5ABE7-601E-45A1-8885-8B3BA4A2267D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DF8A8-2124-4CDA-AEAF-17489A07CA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0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406AF-80DF-402D-AEC5-83E626AA44AC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84E8-F5A3-4B09-B1E5-59D4BAD07F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57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61F7-2809-48DC-88A0-43B3AE8F53F6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2164-ABE6-4336-95BE-2B35C3354B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55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4769"/>
            <a:ext cx="9144000" cy="282524"/>
          </a:xfrm>
          <a:prstGeom prst="rect">
            <a:avLst/>
          </a:prstGeom>
          <a:ln w="3175">
            <a:miter lim="400000"/>
          </a:ln>
        </p:spPr>
      </p:pic>
      <p:sp>
        <p:nvSpPr>
          <p:cNvPr id="2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0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395"/>
            <a:ext cx="9144000" cy="784702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96618" y="388362"/>
            <a:ext cx="1296970" cy="282525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949" y="-10014"/>
            <a:ext cx="708356" cy="724783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475640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702675" y="6515100"/>
            <a:ext cx="127000" cy="1349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47138" y="6515100"/>
            <a:ext cx="125412" cy="1349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702675" y="6659563"/>
            <a:ext cx="127000" cy="134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33375"/>
            <a:ext cx="12065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그룹 23"/>
          <p:cNvGrpSpPr>
            <a:grpSpLocks/>
          </p:cNvGrpSpPr>
          <p:nvPr userDrawn="1"/>
        </p:nvGrpSpPr>
        <p:grpSpPr bwMode="auto">
          <a:xfrm>
            <a:off x="6219825" y="2997200"/>
            <a:ext cx="1260475" cy="1325563"/>
            <a:chOff x="6219825" y="2997200"/>
            <a:chExt cx="1260475" cy="1325563"/>
          </a:xfrm>
        </p:grpSpPr>
        <p:sp>
          <p:nvSpPr>
            <p:cNvPr id="10" name="Oval 56"/>
            <p:cNvSpPr>
              <a:spLocks noChangeArrowheads="1"/>
            </p:cNvSpPr>
            <p:nvPr/>
          </p:nvSpPr>
          <p:spPr bwMode="auto">
            <a:xfrm>
              <a:off x="6238875" y="3086100"/>
              <a:ext cx="1165225" cy="1165225"/>
            </a:xfrm>
            <a:prstGeom prst="ellipse">
              <a:avLst/>
            </a:prstGeom>
            <a:gradFill rotWithShape="0">
              <a:gsLst>
                <a:gs pos="0">
                  <a:srgbClr val="FF9900">
                    <a:alpha val="73000"/>
                  </a:srgbClr>
                </a:gs>
                <a:gs pos="100000">
                  <a:schemeClr val="accent6">
                    <a:lumMod val="75000"/>
                    <a:alpha val="83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 err="1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Dongguk</a:t>
              </a: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1" name="Picture 94" descr="볼"/>
            <p:cNvPicPr>
              <a:picLocks noChangeAspect="1" noChangeArrowheads="1"/>
            </p:cNvPicPr>
            <p:nvPr/>
          </p:nvPicPr>
          <p:blipFill>
            <a:blip r:embed="rId4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825" y="2997200"/>
              <a:ext cx="1260475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그룹 25"/>
          <p:cNvGrpSpPr>
            <a:grpSpLocks/>
          </p:cNvGrpSpPr>
          <p:nvPr userDrawn="1"/>
        </p:nvGrpSpPr>
        <p:grpSpPr bwMode="auto">
          <a:xfrm>
            <a:off x="4321175" y="3505200"/>
            <a:ext cx="1150938" cy="1211263"/>
            <a:chOff x="4320464" y="3504553"/>
            <a:chExt cx="1150892" cy="1211263"/>
          </a:xfrm>
        </p:grpSpPr>
        <p:sp>
          <p:nvSpPr>
            <p:cNvPr id="13" name="Oval 56"/>
            <p:cNvSpPr>
              <a:spLocks noChangeArrowheads="1"/>
            </p:cNvSpPr>
            <p:nvPr userDrawn="1"/>
          </p:nvSpPr>
          <p:spPr bwMode="auto">
            <a:xfrm>
              <a:off x="4339513" y="3607741"/>
              <a:ext cx="1063582" cy="1012825"/>
            </a:xfrm>
            <a:prstGeom prst="ellipse">
              <a:avLst/>
            </a:prstGeom>
            <a:gradFill rotWithShape="0">
              <a:gsLst>
                <a:gs pos="0">
                  <a:srgbClr val="FFC000">
                    <a:alpha val="84999"/>
                  </a:srgbClr>
                </a:gs>
                <a:gs pos="100000">
                  <a:srgbClr val="FFC000">
                    <a:alpha val="73999"/>
                  </a:srgbClr>
                </a:gs>
              </a:gsLst>
              <a:path path="rect">
                <a:fillToRect r="100000" b="100000"/>
              </a:path>
            </a:gradFill>
            <a:ln>
              <a:noFill/>
            </a:ln>
            <a:extLst/>
          </p:spPr>
          <p:txBody>
            <a:bodyPr wrap="none" anchor="ctr"/>
            <a:lstStyle>
              <a:lvl1pPr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defRPr/>
              </a:pPr>
              <a:endParaRPr lang="en-US" altLang="ko-KR" sz="140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eaLnBrk="1" hangingPunct="1">
                <a:defRPr/>
              </a:pPr>
              <a:r>
                <a:rPr lang="en-US" altLang="ko-KR" sz="1400" smtClean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Pride</a:t>
              </a:r>
            </a:p>
            <a:p>
              <a:pPr algn="ctr" eaLnBrk="1" hangingPunct="1">
                <a:defRPr/>
              </a:pPr>
              <a:endParaRPr lang="en-US" altLang="ko-KR" sz="1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94" descr="볼"/>
            <p:cNvPicPr>
              <a:picLocks noChangeAspect="1" noChangeArrowheads="1"/>
            </p:cNvPicPr>
            <p:nvPr userDrawn="1"/>
          </p:nvPicPr>
          <p:blipFill>
            <a:blip r:embed="rId5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464" y="3504553"/>
              <a:ext cx="1150892" cy="121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그룹 22"/>
          <p:cNvGrpSpPr>
            <a:grpSpLocks/>
          </p:cNvGrpSpPr>
          <p:nvPr userDrawn="1"/>
        </p:nvGrpSpPr>
        <p:grpSpPr bwMode="auto">
          <a:xfrm>
            <a:off x="2605088" y="4014788"/>
            <a:ext cx="906462" cy="954087"/>
            <a:chOff x="2610028" y="3987800"/>
            <a:chExt cx="906462" cy="954088"/>
          </a:xfrm>
        </p:grpSpPr>
        <p:sp>
          <p:nvSpPr>
            <p:cNvPr id="16" name="Oval 56"/>
            <p:cNvSpPr>
              <a:spLocks noChangeArrowheads="1"/>
            </p:cNvSpPr>
            <p:nvPr/>
          </p:nvSpPr>
          <p:spPr bwMode="auto">
            <a:xfrm>
              <a:off x="2646540" y="4056062"/>
              <a:ext cx="781050" cy="83026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My</a:t>
              </a: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7" name="Picture 94" descr="볼"/>
            <p:cNvPicPr>
              <a:picLocks noChangeAspect="1" noChangeArrowheads="1"/>
            </p:cNvPicPr>
            <p:nvPr userDrawn="1"/>
          </p:nvPicPr>
          <p:blipFill>
            <a:blip r:embed="rId6">
              <a:lum brigh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028" y="3987800"/>
              <a:ext cx="906462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81413"/>
            <a:ext cx="2555875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 userDrawn="1"/>
        </p:nvSpPr>
        <p:spPr>
          <a:xfrm>
            <a:off x="1835150" y="1412875"/>
            <a:ext cx="7308850" cy="3960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날짜 개체 틀 3"/>
          <p:cNvSpPr>
            <a:spLocks noGrp="1"/>
          </p:cNvSpPr>
          <p:nvPr userDrawn="1">
            <p:ph type="dt" sz="half" idx="10"/>
          </p:nvPr>
        </p:nvSpPr>
        <p:spPr>
          <a:xfrm>
            <a:off x="468313" y="64484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E7E50-9CAC-44EE-BE80-9922B2787C25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 userDrawn="1">
            <p:ph type="ftr" sz="quarter" idx="11"/>
          </p:nvPr>
        </p:nvSpPr>
        <p:spPr>
          <a:xfrm>
            <a:off x="3132138" y="644842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895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8847138" y="6524625"/>
            <a:ext cx="125412" cy="125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8702675" y="6669088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3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44900"/>
            <a:ext cx="255587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50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87E7-605C-4ABD-BE73-A433DE1228F2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C875-B708-47C4-A9BC-58304F213B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14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A8357-2DC9-42D7-A670-F683B30533F2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75700" y="6542088"/>
            <a:ext cx="449263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116579B-630F-478C-8A50-E847A575E1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1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D4AE-9BB9-4DE4-8EF4-58EFBC49FA9C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5666B-91A8-4018-A5BB-E53DBCBB66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393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D694-4F88-4911-A9D7-69BA84480CBA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FC90B-5F8D-4D2B-B937-61C86E32EC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00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E45B-3AA0-45EE-A410-4B870E0DBC82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423E-C031-4058-B9B9-F69EC65FF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630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1119-6E68-495C-AAD1-183CB76F41EA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078D-946B-428D-8287-B9E5EA317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142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E219-6B0C-410E-B55F-24DB58FAB2D0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B48ED-5FAB-47B9-9228-1BFCFB5AE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769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1D34-28B6-4F88-AB23-948BC5FDDFA8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BADD-15D7-4379-9C44-7CE905FA55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80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3DF0D-25A0-4ECC-9F15-3B1C86A283F2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420B-F0B0-4D6F-87A5-5745F4E41A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10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51FA-E66D-4D4C-BC85-524512E0F259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8EF4-8C75-41A1-AA58-D0B3657989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292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이미지" descr="이미지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425"/>
            <a:ext cx="91440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388938"/>
            <a:ext cx="12969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-9525"/>
            <a:ext cx="708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슬라이드 번호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82D7E-5032-46A4-8356-F8B11009B2B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4700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0005AB-8E9D-4FC4-BFB6-9ADBC80DE81A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AB1C489-0D5E-4F85-9028-8E92F40C0E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2" r:id="rId1"/>
    <p:sldLayoutId id="2147485493" r:id="rId2"/>
    <p:sldLayoutId id="2147485494" r:id="rId3"/>
    <p:sldLayoutId id="2147485495" r:id="rId4"/>
    <p:sldLayoutId id="2147485496" r:id="rId5"/>
    <p:sldLayoutId id="2147485497" r:id="rId6"/>
    <p:sldLayoutId id="2147485498" r:id="rId7"/>
    <p:sldLayoutId id="2147485499" r:id="rId8"/>
    <p:sldLayoutId id="2147485500" r:id="rId9"/>
    <p:sldLayoutId id="2147485501" r:id="rId10"/>
    <p:sldLayoutId id="2147485502" r:id="rId11"/>
    <p:sldLayoutId id="2147485517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68313" y="59499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1CF035-3BC2-4046-9D79-19BE7ED299BD}" type="datetime1">
              <a:rPr lang="ko-KR" altLang="en-US"/>
              <a:pPr>
                <a:defRPr/>
              </a:pPr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32138" y="59499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48713" y="6542088"/>
            <a:ext cx="449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1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AE65A94-260B-46BF-BA99-494015D2E1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grpSp>
        <p:nvGrpSpPr>
          <p:cNvPr id="2055" name="그룹 24"/>
          <p:cNvGrpSpPr>
            <a:grpSpLocks/>
          </p:cNvGrpSpPr>
          <p:nvPr userDrawn="1"/>
        </p:nvGrpSpPr>
        <p:grpSpPr bwMode="auto">
          <a:xfrm>
            <a:off x="0" y="765175"/>
            <a:ext cx="9144000" cy="227013"/>
            <a:chOff x="0" y="765175"/>
            <a:chExt cx="9144000" cy="227013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0" y="765175"/>
              <a:ext cx="9144000" cy="762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0" y="841375"/>
              <a:ext cx="9144000" cy="7461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0" y="915988"/>
              <a:ext cx="91440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847138" y="6519863"/>
            <a:ext cx="125412" cy="1254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702675" y="6665913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7651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7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7" b="9709"/>
          <a:stretch/>
        </p:blipFill>
        <p:spPr>
          <a:xfrm>
            <a:off x="7627103" y="276044"/>
            <a:ext cx="1413381" cy="2156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03" r:id="rId3"/>
    <p:sldLayoutId id="2147485516" r:id="rId4"/>
    <p:sldLayoutId id="2147485504" r:id="rId5"/>
    <p:sldLayoutId id="2147485505" r:id="rId6"/>
    <p:sldLayoutId id="2147485506" r:id="rId7"/>
    <p:sldLayoutId id="2147485507" r:id="rId8"/>
    <p:sldLayoutId id="2147485508" r:id="rId9"/>
    <p:sldLayoutId id="2147485509" r:id="rId10"/>
    <p:sldLayoutId id="2147485510" r:id="rId11"/>
    <p:sldLayoutId id="2147485511" r:id="rId12"/>
    <p:sldLayoutId id="2147485518" r:id="rId13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dongguk.edu/unis/index.do?t=626A643054466C455656646A576D5A726345745455557461553056475A7A3039" TargetMode="External"/><Relationship Id="rId2" Type="http://schemas.openxmlformats.org/officeDocument/2006/relationships/hyperlink" Target="https://ndrims.dongguk.edu/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동/국/비/전"/>
          <p:cNvSpPr txBox="1"/>
          <p:nvPr/>
        </p:nvSpPr>
        <p:spPr>
          <a:xfrm>
            <a:off x="2163236" y="4499425"/>
            <a:ext cx="4896543" cy="117612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3734" tIns="33734" rIns="33734" bIns="33734" anchor="ctr">
            <a:spAutoFit/>
          </a:bodyPr>
          <a:lstStyle>
            <a:lvl1pPr algn="l" defTabSz="457200">
              <a:lnSpc>
                <a:spcPct val="120000"/>
              </a:lnSpc>
              <a:defRPr sz="2100" b="0" spc="189">
                <a:solidFill>
                  <a:srgbClr val="6A4C2A"/>
                </a:solidFill>
                <a:latin typeface="나눔스퀘어OTF Bold"/>
                <a:ea typeface="나눔스퀘어OTF Bold"/>
                <a:cs typeface="나눔스퀘어OTF Bold"/>
                <a:sym typeface="나눔스퀘어OTF Bold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ko-KR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2024. 11. </a:t>
            </a:r>
            <a:endParaRPr lang="en-US" altLang="ko-KR" sz="2400" b="1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동국대학교 현장실습지원센터</a:t>
            </a:r>
            <a:endParaRPr sz="3200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935596" y="2041025"/>
            <a:ext cx="7272808" cy="15234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2024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학년도 </a:t>
            </a:r>
            <a:r>
              <a:rPr kumimoji="0" lang="ko-KR" altLang="en-US" sz="2600" b="1" kern="0" spc="100" dirty="0" err="1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겨울학기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 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  <a:t/>
            </a:r>
            <a:b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</a:br>
            <a:r>
              <a:rPr kumimoji="0" lang="en-US" altLang="ko-KR" sz="32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  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「국내현장실습 </a:t>
            </a:r>
            <a:r>
              <a:rPr kumimoji="0" lang="ko-KR" altLang="en-US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교과목」 운영 계획 </a:t>
            </a:r>
            <a:r>
              <a:rPr kumimoji="0" lang="en-US" altLang="ko-KR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(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안</a:t>
            </a:r>
            <a:r>
              <a:rPr kumimoji="0" lang="en-US" altLang="ko-KR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)</a:t>
            </a:r>
            <a:endParaRPr kumimoji="0" lang="ko-KR" altLang="en-US" sz="3600" kern="0" spc="-150" dirty="0">
              <a:ln w="3175">
                <a:noFill/>
              </a:ln>
              <a:solidFill>
                <a:schemeClr val="accent6">
                  <a:lumMod val="75000"/>
                </a:schemeClr>
              </a:solidFill>
              <a:latin typeface="YD윤고딕 360" panose="02020603020101020101" pitchFamily="18" charset="-127"/>
              <a:ea typeface="YD윤고딕 360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855" r="814"/>
          <a:stretch/>
        </p:blipFill>
        <p:spPr>
          <a:xfrm>
            <a:off x="467545" y="620688"/>
            <a:ext cx="8280919" cy="7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7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2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23877" y="764704"/>
            <a:ext cx="1406154" cy="3723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개설 교과목</a:t>
            </a:r>
            <a:endParaRPr lang="ko-KR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61891" y="6171331"/>
            <a:ext cx="7775575" cy="3336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※ </a:t>
            </a:r>
            <a:r>
              <a:rPr lang="ko-KR" altLang="en-US" sz="1200" dirty="0">
                <a:latin typeface="+mn-ea"/>
                <a:ea typeface="+mn-ea"/>
              </a:rPr>
              <a:t>개별</a:t>
            </a:r>
            <a:r>
              <a:rPr lang="en-US" altLang="ko-KR" sz="1200" dirty="0">
                <a:latin typeface="+mn-ea"/>
                <a:ea typeface="+mn-ea"/>
              </a:rPr>
              <a:t>(</a:t>
            </a:r>
            <a:r>
              <a:rPr lang="ko-KR" altLang="en-US" sz="1200" dirty="0">
                <a:latin typeface="+mn-ea"/>
                <a:ea typeface="+mn-ea"/>
              </a:rPr>
              <a:t>외부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  <a:r>
              <a:rPr lang="ko-KR" altLang="en-US" sz="1200" dirty="0" err="1">
                <a:latin typeface="+mn-ea"/>
                <a:ea typeface="+mn-ea"/>
              </a:rPr>
              <a:t>인턴십</a:t>
            </a:r>
            <a:r>
              <a:rPr lang="ko-KR" altLang="en-US" sz="1200" dirty="0">
                <a:latin typeface="+mn-ea"/>
                <a:ea typeface="+mn-ea"/>
              </a:rPr>
              <a:t> 불가 및 현장실습 수행 이전에 취업된 학생에 대한 현장실습 인정 불가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23877" y="3933056"/>
            <a:ext cx="8640762" cy="24776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2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ea typeface="맑은 고딕" panose="020B0503020000020004" pitchFamily="50" charset="-127"/>
              </a:rPr>
              <a:t>수강대상</a:t>
            </a:r>
            <a:endParaRPr lang="ko-KR" altLang="en-US" sz="1200" kern="0" dirty="0"/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ea typeface="맑은 고딕" panose="020B0503020000020004" pitchFamily="50" charset="-127"/>
              </a:rPr>
              <a:t>   가</a:t>
            </a:r>
            <a:r>
              <a:rPr lang="en-US" altLang="ko-KR" sz="1200" kern="0" dirty="0">
                <a:latin typeface="맑은 고딕" panose="020B0503020000020004" pitchFamily="50" charset="-127"/>
              </a:rPr>
              <a:t>. </a:t>
            </a:r>
            <a:r>
              <a:rPr lang="ko-KR" altLang="en-US" sz="1200" kern="0" dirty="0" err="1">
                <a:ea typeface="맑은 고딕" panose="020B0503020000020004" pitchFamily="50" charset="-127"/>
              </a:rPr>
              <a:t>수강자격</a:t>
            </a:r>
            <a:r>
              <a:rPr lang="ko-KR" altLang="en-US" sz="1200" kern="0" dirty="0">
                <a:ea typeface="맑은 고딕" panose="020B0503020000020004" pitchFamily="50" charset="-127"/>
              </a:rPr>
              <a:t> </a:t>
            </a:r>
            <a:endParaRPr lang="en-US" altLang="ko-KR" sz="1200" kern="0" dirty="0">
              <a:latin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▶ 우리대학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2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학기 이상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이수학생</a:t>
            </a:r>
            <a:endParaRPr lang="en-US" altLang="ko-KR" sz="12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      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▶ </a:t>
            </a:r>
            <a:r>
              <a:rPr lang="en-US" altLang="ko-KR" sz="1200" kern="0" dirty="0" smtClean="0">
                <a:latin typeface="+mn-ea"/>
                <a:ea typeface="+mn-ea"/>
              </a:rPr>
              <a:t>2024</a:t>
            </a:r>
            <a:r>
              <a:rPr lang="ko-KR" altLang="en-US" sz="1200" kern="0" dirty="0" smtClean="0">
                <a:latin typeface="+mn-ea"/>
                <a:ea typeface="+mn-ea"/>
              </a:rPr>
              <a:t>학년도 </a:t>
            </a:r>
            <a:r>
              <a:rPr lang="en-US" altLang="ko-KR" sz="1200" kern="0" dirty="0">
                <a:latin typeface="+mn-ea"/>
                <a:ea typeface="+mn-ea"/>
              </a:rPr>
              <a:t>2</a:t>
            </a:r>
            <a:r>
              <a:rPr lang="ko-KR" altLang="en-US" sz="1200" kern="0" dirty="0" smtClean="0">
                <a:latin typeface="+mn-ea"/>
                <a:ea typeface="+mn-ea"/>
              </a:rPr>
              <a:t>학기 기준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재학생</a:t>
            </a:r>
            <a:r>
              <a:rPr lang="en-US" altLang="ko-KR" sz="1200" kern="0" dirty="0" smtClean="0">
                <a:latin typeface="+mn-ea"/>
                <a:ea typeface="+mn-ea"/>
              </a:rPr>
              <a:t>/</a:t>
            </a:r>
            <a:r>
              <a:rPr lang="ko-KR" altLang="en-US" sz="1200" kern="0" dirty="0" smtClean="0">
                <a:latin typeface="+mn-ea"/>
                <a:ea typeface="+mn-ea"/>
              </a:rPr>
              <a:t>휴학생 가능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단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휴학생은 </a:t>
            </a:r>
            <a:r>
              <a:rPr lang="ko-KR" altLang="en-US" sz="1200" b="1" kern="0" dirty="0" err="1" smtClean="0">
                <a:solidFill>
                  <a:srgbClr val="0000FF"/>
                </a:solidFill>
                <a:latin typeface="+mn-ea"/>
                <a:ea typeface="+mn-ea"/>
              </a:rPr>
              <a:t>대학지원금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 지급 불가 및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1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개월만 참여 가능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kern="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      </a:t>
            </a:r>
            <a:r>
              <a:rPr lang="en-US" altLang="ko-KR" sz="1200" kern="0" dirty="0" smtClean="0">
                <a:latin typeface="+mn-ea"/>
                <a:ea typeface="+mn-ea"/>
              </a:rPr>
              <a:t>▶ </a:t>
            </a:r>
            <a:r>
              <a:rPr lang="ko-KR" altLang="en-US" sz="1200" kern="0" dirty="0" smtClean="0">
                <a:latin typeface="+mn-ea"/>
                <a:ea typeface="+mn-ea"/>
              </a:rPr>
              <a:t>졸업</a:t>
            </a:r>
            <a:r>
              <a:rPr lang="en-US" altLang="ko-KR" sz="1200" kern="0" dirty="0" smtClean="0">
                <a:latin typeface="+mn-ea"/>
                <a:ea typeface="+mn-ea"/>
              </a:rPr>
              <a:t>(</a:t>
            </a:r>
            <a:r>
              <a:rPr lang="ko-KR" altLang="en-US" sz="1200" kern="0" dirty="0" smtClean="0">
                <a:latin typeface="+mn-ea"/>
                <a:ea typeface="+mn-ea"/>
              </a:rPr>
              <a:t>수료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  <a:r>
              <a:rPr lang="ko-KR" altLang="en-US" sz="1200" kern="0" dirty="0" smtClean="0">
                <a:latin typeface="+mn-ea"/>
                <a:ea typeface="+mn-ea"/>
              </a:rPr>
              <a:t>예정자는 마지막 </a:t>
            </a:r>
            <a:r>
              <a:rPr lang="ko-KR" altLang="en-US" sz="1200" kern="0" dirty="0" err="1" smtClean="0">
                <a:latin typeface="+mn-ea"/>
                <a:ea typeface="+mn-ea"/>
              </a:rPr>
              <a:t>계절학기에</a:t>
            </a:r>
            <a:r>
              <a:rPr lang="ko-KR" altLang="en-US" sz="1200" kern="0" dirty="0" smtClean="0">
                <a:latin typeface="+mn-ea"/>
                <a:ea typeface="+mn-ea"/>
              </a:rPr>
              <a:t> 수강 불가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(2025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년 </a:t>
            </a:r>
            <a:r>
              <a:rPr lang="en-US" altLang="ko-KR" sz="1200" b="1" kern="0" dirty="0">
                <a:solidFill>
                  <a:srgbClr val="FF0000"/>
                </a:solidFill>
                <a:latin typeface="+mn-ea"/>
                <a:ea typeface="+mn-ea"/>
              </a:rPr>
              <a:t>2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월 졸업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수료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예정자 참여 불가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en-US" altLang="ko-KR" sz="1200" b="1" kern="0" dirty="0" smtClean="0">
              <a:solidFill>
                <a:srgbClr val="FF0000"/>
              </a:solidFill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ea typeface="맑은 고딕" panose="020B0503020000020004" pitchFamily="50" charset="-127"/>
              </a:rPr>
              <a:t>      </a:t>
            </a:r>
            <a:r>
              <a:rPr lang="ko-KR" altLang="en-US" sz="800" kern="0" dirty="0" smtClean="0">
                <a:ea typeface="맑은 고딕" panose="020B0503020000020004" pitchFamily="50" charset="-127"/>
              </a:rPr>
              <a:t> 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200" kern="0" dirty="0">
                <a:ea typeface="맑은 고딕" panose="020B0503020000020004" pitchFamily="50" charset="-127"/>
              </a:rPr>
              <a:t>정규학위과정 외 외국인 유학생 및 교환학생</a:t>
            </a:r>
            <a:r>
              <a:rPr lang="en-US" altLang="ko-KR" sz="1200" kern="0" dirty="0"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ea typeface="맑은 고딕" panose="020B0503020000020004" pitchFamily="50" charset="-127"/>
              </a:rPr>
              <a:t>산업체 위탁교육과정</a:t>
            </a:r>
            <a:r>
              <a:rPr lang="en-US" altLang="ko-KR" sz="1200" kern="0" dirty="0"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ea typeface="맑은 고딕" panose="020B0503020000020004" pitchFamily="50" charset="-127"/>
              </a:rPr>
              <a:t>재직자 특별전형 과정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학생 수강 불가 </a:t>
            </a:r>
            <a:endParaRPr lang="en-US" altLang="ko-KR" sz="12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   나</a:t>
            </a:r>
            <a:r>
              <a:rPr lang="en-US" altLang="ko-KR" sz="1200" kern="0" dirty="0">
                <a:latin typeface="+mn-lt"/>
                <a:ea typeface="맑은 고딕" panose="020B0503020000020004" pitchFamily="50" charset="-127"/>
              </a:rPr>
              <a:t>. </a:t>
            </a:r>
            <a:r>
              <a:rPr lang="ko-KR" altLang="en-US" sz="1200" kern="0" dirty="0">
                <a:latin typeface="+mn-lt"/>
                <a:ea typeface="맑은 고딕" panose="020B0503020000020004" pitchFamily="50" charset="-127"/>
              </a:rPr>
              <a:t>위 지원자격의 학생 중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2024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년 겨울계절학기 </a:t>
            </a:r>
            <a:r>
              <a:rPr lang="ko-KR" altLang="en-US" sz="1200" kern="0" dirty="0">
                <a:latin typeface="+mn-lt"/>
                <a:ea typeface="맑은 고딕" panose="020B0503020000020004" pitchFamily="50" charset="-127"/>
              </a:rPr>
              <a:t>현장실습 학점 신청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가능자</a:t>
            </a:r>
            <a:endParaRPr lang="en-US" altLang="ko-KR" sz="1200" b="1" kern="0" dirty="0" smtClean="0">
              <a:latin typeface="맑은 고딕" panose="020B0503020000020004" pitchFamily="50" charset="-127"/>
            </a:endParaRPr>
          </a:p>
          <a:p>
            <a:pPr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2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ea typeface="맑은 고딕" panose="020B0503020000020004" pitchFamily="50" charset="-127"/>
              </a:rPr>
              <a:t>현장실습 신청 </a:t>
            </a:r>
            <a:r>
              <a:rPr lang="ko-KR" altLang="en-US" sz="1200" b="1" kern="0" dirty="0" smtClean="0">
                <a:ea typeface="맑은 고딕" panose="020B0503020000020004" pitchFamily="50" charset="-127"/>
              </a:rPr>
              <a:t>접수 기간</a:t>
            </a:r>
            <a:r>
              <a:rPr lang="ko-KR" altLang="en-US" sz="1200" kern="0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1200" kern="0" dirty="0">
                <a:latin typeface="맑은 고딕" panose="020B0503020000020004" pitchFamily="50" charset="-127"/>
              </a:rPr>
              <a:t>: </a:t>
            </a:r>
            <a:r>
              <a:rPr lang="en-US" altLang="ko-KR" sz="1200" b="1" kern="0" dirty="0" smtClean="0">
                <a:latin typeface="+mj-ea"/>
                <a:ea typeface="+mj-ea"/>
              </a:rPr>
              <a:t>~ 2024</a:t>
            </a:r>
            <a:r>
              <a:rPr lang="ko-KR" altLang="en-US" sz="1200" b="1" kern="0" dirty="0" smtClean="0">
                <a:latin typeface="+mj-ea"/>
                <a:ea typeface="+mj-ea"/>
              </a:rPr>
              <a:t>년 </a:t>
            </a:r>
            <a:r>
              <a:rPr lang="en-US" altLang="ko-KR" sz="1200" b="1" kern="0" dirty="0" smtClean="0">
                <a:latin typeface="+mj-ea"/>
                <a:ea typeface="+mj-ea"/>
              </a:rPr>
              <a:t>12</a:t>
            </a:r>
            <a:r>
              <a:rPr lang="ko-KR" altLang="en-US" sz="1200" b="1" kern="0" dirty="0" smtClean="0">
                <a:latin typeface="+mj-ea"/>
                <a:ea typeface="+mj-ea"/>
              </a:rPr>
              <a:t>월 </a:t>
            </a:r>
            <a:r>
              <a:rPr lang="en-US" altLang="ko-KR" sz="1200" b="1" kern="0" dirty="0" smtClean="0">
                <a:latin typeface="+mj-ea"/>
                <a:ea typeface="+mj-ea"/>
              </a:rPr>
              <a:t>06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일</a:t>
            </a:r>
            <a:r>
              <a:rPr lang="en-US" altLang="ko-KR" sz="1200" b="1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실습기관별 접수 기간 상이할 수 있음</a:t>
            </a:r>
            <a:r>
              <a:rPr lang="en-US" altLang="ko-KR" sz="1200" b="1" kern="0" dirty="0" smtClean="0">
                <a:latin typeface="+mn-lt"/>
                <a:ea typeface="맑은 고딕" panose="020B0503020000020004" pitchFamily="50" charset="-127"/>
              </a:rPr>
              <a:t>)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ea typeface="맑은 고딕" panose="020B0503020000020004" pitchFamily="50" charset="-127"/>
              </a:rPr>
              <a:t> </a:t>
            </a:r>
            <a:endParaRPr lang="en-US" altLang="ko-KR" sz="1200" b="1" u="sng" kern="0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645" y="3143290"/>
            <a:ext cx="7632700" cy="8284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atinLnBrk="1">
              <a:lnSpc>
                <a:spcPts val="2000"/>
              </a:lnSpc>
              <a:defRPr/>
            </a:pPr>
            <a:r>
              <a:rPr lang="en-US" altLang="ko-KR" sz="1100" spc="-80" dirty="0" smtClean="0">
                <a:latin typeface="+mn-ea"/>
                <a:ea typeface="+mn-ea"/>
              </a:rPr>
              <a:t>※ </a:t>
            </a:r>
            <a:r>
              <a:rPr lang="ko-KR" altLang="en-US" sz="1100" spc="-80" dirty="0" smtClean="0">
                <a:latin typeface="+mn-ea"/>
                <a:ea typeface="+mn-ea"/>
              </a:rPr>
              <a:t>출석일 </a:t>
            </a:r>
            <a:r>
              <a:rPr lang="en-US" altLang="ko-KR" sz="1100" spc="-80" dirty="0" smtClean="0">
                <a:latin typeface="+mn-ea"/>
                <a:ea typeface="+mn-ea"/>
              </a:rPr>
              <a:t>40</a:t>
            </a:r>
            <a:r>
              <a:rPr lang="ko-KR" altLang="en-US" sz="1100" spc="-80" dirty="0" smtClean="0">
                <a:latin typeface="+mn-ea"/>
                <a:ea typeface="+mn-ea"/>
              </a:rPr>
              <a:t>일 이상</a:t>
            </a:r>
            <a:r>
              <a:rPr lang="en-US" altLang="ko-KR" sz="1100" spc="-80" dirty="0" smtClean="0">
                <a:latin typeface="+mn-ea"/>
                <a:ea typeface="+mn-ea"/>
              </a:rPr>
              <a:t>(8</a:t>
            </a:r>
            <a:r>
              <a:rPr lang="ko-KR" altLang="en-US" sz="1100" spc="-80" dirty="0" smtClean="0">
                <a:latin typeface="+mn-ea"/>
                <a:ea typeface="+mn-ea"/>
              </a:rPr>
              <a:t>주 이상</a:t>
            </a:r>
            <a:r>
              <a:rPr lang="en-US" altLang="ko-KR" sz="1100" spc="-80" dirty="0" smtClean="0">
                <a:latin typeface="+mn-ea"/>
                <a:ea typeface="+mn-ea"/>
              </a:rPr>
              <a:t>) </a:t>
            </a:r>
            <a:r>
              <a:rPr lang="ko-KR" altLang="en-US" sz="1100" spc="-80" dirty="0" smtClean="0">
                <a:latin typeface="+mn-ea"/>
                <a:ea typeface="+mn-ea"/>
              </a:rPr>
              <a:t>실습 시 현장실습</a:t>
            </a:r>
            <a:r>
              <a:rPr lang="en-US" altLang="ko-KR" sz="1100" spc="-80" dirty="0" smtClean="0">
                <a:latin typeface="+mn-ea"/>
                <a:ea typeface="+mn-ea"/>
              </a:rPr>
              <a:t>1∙2</a:t>
            </a:r>
            <a:r>
              <a:rPr lang="ko-KR" altLang="en-US" sz="1100" spc="-80" dirty="0" smtClean="0">
                <a:latin typeface="+mn-ea"/>
                <a:ea typeface="+mn-ea"/>
              </a:rPr>
              <a:t>를 이수하며</a:t>
            </a:r>
            <a:r>
              <a:rPr lang="en-US" altLang="ko-KR" sz="1100" spc="-80" dirty="0" smtClean="0">
                <a:latin typeface="+mn-ea"/>
                <a:ea typeface="+mn-ea"/>
              </a:rPr>
              <a:t>, </a:t>
            </a:r>
            <a:r>
              <a:rPr lang="ko-KR" altLang="en-US" sz="1100" spc="-80" dirty="0" smtClean="0">
                <a:latin typeface="+mn-ea"/>
                <a:ea typeface="+mn-ea"/>
              </a:rPr>
              <a:t>동일 이수구분으로 신청하여야 함</a:t>
            </a:r>
            <a:endParaRPr lang="en-US" altLang="ko-KR" sz="1100" spc="-8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defRPr/>
            </a:pPr>
            <a:r>
              <a:rPr lang="ko-KR" altLang="en-US" sz="1100" spc="-80" dirty="0" smtClean="0">
                <a:latin typeface="+mn-ea"/>
                <a:ea typeface="+mn-ea"/>
              </a:rPr>
              <a:t>   예</a:t>
            </a:r>
            <a:r>
              <a:rPr lang="en-US" altLang="ko-KR" sz="1100" spc="-80" dirty="0" smtClean="0">
                <a:latin typeface="+mn-ea"/>
                <a:ea typeface="+mn-ea"/>
              </a:rPr>
              <a:t>) 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또는 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또는 자유선택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자유선택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中 선택</a:t>
            </a:r>
            <a:endParaRPr lang="en-US" altLang="ko-KR" sz="1100" spc="-8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defRPr/>
            </a:pPr>
            <a:r>
              <a:rPr lang="en-US" altLang="ko-KR" sz="1100" spc="-80" dirty="0">
                <a:latin typeface="+mn-ea"/>
                <a:ea typeface="+mn-ea"/>
              </a:rPr>
              <a:t> </a:t>
            </a:r>
            <a:r>
              <a:rPr lang="en-US" altLang="ko-KR" sz="1100" spc="-80" dirty="0" smtClean="0">
                <a:latin typeface="+mn-ea"/>
                <a:ea typeface="+mn-ea"/>
              </a:rPr>
              <a:t>       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등 </a:t>
            </a:r>
            <a:r>
              <a:rPr lang="ko-KR" altLang="en-US" sz="1100" spc="-80" dirty="0" err="1" smtClean="0">
                <a:latin typeface="+mn-ea"/>
                <a:ea typeface="+mn-ea"/>
              </a:rPr>
              <a:t>이수구분</a:t>
            </a:r>
            <a:r>
              <a:rPr lang="ko-KR" altLang="en-US" sz="1100" spc="-80" dirty="0" smtClean="0">
                <a:latin typeface="+mn-ea"/>
                <a:ea typeface="+mn-ea"/>
              </a:rPr>
              <a:t> 혼합 불가</a:t>
            </a:r>
            <a:endParaRPr lang="en-US" altLang="ko-KR" sz="1100" spc="-80" dirty="0" smtClean="0"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116531"/>
              </p:ext>
            </p:extLst>
          </p:nvPr>
        </p:nvGraphicFramePr>
        <p:xfrm>
          <a:off x="289337" y="1124744"/>
          <a:ext cx="8434224" cy="2018547"/>
        </p:xfrm>
        <a:graphic>
          <a:graphicData uri="http://schemas.openxmlformats.org/drawingml/2006/table">
            <a:tbl>
              <a:tblPr/>
              <a:tblGrid>
                <a:gridCol w="52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07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No.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교과목명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실습기간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학점인정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</a:t>
                      </a: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인턴쉽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전공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전문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자유선택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 현장실습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022202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인턴쉽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전공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전문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자유선택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 현장실습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511171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cxnSp>
        <p:nvCxnSpPr>
          <p:cNvPr id="20" name="직선 연결선 19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14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2FB1A-5CC4-449F-AF16-AB63CEF57D7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31788" y="1125538"/>
            <a:ext cx="8642350" cy="47064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latin typeface="+mn-ea"/>
                <a:ea typeface="+mn-ea"/>
              </a:rPr>
              <a:t>■ </a:t>
            </a: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ko-KR" altLang="en-US" sz="1300" b="1" kern="0" dirty="0">
                <a:latin typeface="+mn-ea"/>
                <a:ea typeface="+mn-ea"/>
              </a:rPr>
              <a:t>수강신청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kern="0" dirty="0">
                <a:latin typeface="+mn-ea"/>
                <a:ea typeface="+mn-ea"/>
              </a:rPr>
              <a:t>기업 </a:t>
            </a:r>
            <a:r>
              <a:rPr lang="ko-KR" altLang="en-US" sz="1300" b="1" kern="0" dirty="0" err="1">
                <a:latin typeface="+mn-ea"/>
                <a:ea typeface="+mn-ea"/>
              </a:rPr>
              <a:t>매칭이</a:t>
            </a:r>
            <a:r>
              <a:rPr lang="ko-KR" altLang="en-US" sz="1300" b="1" kern="0" dirty="0">
                <a:latin typeface="+mn-ea"/>
                <a:ea typeface="+mn-ea"/>
              </a:rPr>
              <a:t> 완료된 학생에 한하여 </a:t>
            </a:r>
            <a:r>
              <a:rPr lang="ko-KR" altLang="en-US" sz="1300" b="1" kern="0" dirty="0" smtClean="0">
                <a:latin typeface="+mn-ea"/>
                <a:ea typeface="+mn-ea"/>
              </a:rPr>
              <a:t>현장실습지원센터에서 </a:t>
            </a:r>
            <a:r>
              <a:rPr lang="ko-KR" altLang="en-US" sz="1300" b="1" kern="0" dirty="0">
                <a:latin typeface="+mn-ea"/>
                <a:ea typeface="+mn-ea"/>
              </a:rPr>
              <a:t>일괄 신청 예정</a:t>
            </a:r>
            <a:r>
              <a:rPr lang="en-US" altLang="ko-KR" sz="1300" b="1" kern="0" dirty="0">
                <a:latin typeface="+mn-ea"/>
                <a:ea typeface="+mn-ea"/>
              </a:rPr>
              <a:t>(</a:t>
            </a:r>
            <a:r>
              <a:rPr lang="en-US" altLang="ko-KR" sz="1300" b="1" kern="0" dirty="0" smtClean="0">
                <a:latin typeface="+mn-ea"/>
                <a:ea typeface="+mn-ea"/>
              </a:rPr>
              <a:t>2025.1.2. </a:t>
            </a:r>
            <a:r>
              <a:rPr lang="ko-KR" altLang="en-US" sz="1300" b="1" kern="0" dirty="0">
                <a:latin typeface="+mn-ea"/>
                <a:ea typeface="+mn-ea"/>
              </a:rPr>
              <a:t>예정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 </a:t>
            </a:r>
            <a:r>
              <a:rPr lang="ko-KR" altLang="en-US" sz="1300" b="1" kern="0" dirty="0">
                <a:latin typeface="+mn-ea"/>
                <a:ea typeface="+mn-ea"/>
              </a:rPr>
              <a:t>수강정정 및 취소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u="sng" kern="0" dirty="0" smtClean="0">
                <a:latin typeface="+mn-ea"/>
                <a:ea typeface="+mn-ea"/>
              </a:rPr>
              <a:t>선발완료 후</a:t>
            </a:r>
            <a:r>
              <a:rPr lang="en-US" altLang="ko-KR" sz="1300" b="1" kern="0" dirty="0" smtClean="0">
                <a:latin typeface="+mn-ea"/>
                <a:ea typeface="+mn-ea"/>
              </a:rPr>
              <a:t>, </a:t>
            </a:r>
            <a:r>
              <a:rPr lang="ko-KR" altLang="en-US" sz="1300" b="1" kern="0" dirty="0" smtClean="0">
                <a:latin typeface="+mn-ea"/>
                <a:ea typeface="+mn-ea"/>
              </a:rPr>
              <a:t>수강정정 </a:t>
            </a:r>
            <a:r>
              <a:rPr lang="ko-KR" altLang="en-US" sz="1300" b="1" kern="0" dirty="0">
                <a:latin typeface="+mn-ea"/>
                <a:ea typeface="+mn-ea"/>
              </a:rPr>
              <a:t>및 취소기간에 현장실습교과목 </a:t>
            </a:r>
            <a:r>
              <a:rPr lang="ko-KR" altLang="en-US" sz="1300" b="1" kern="0" dirty="0">
                <a:solidFill>
                  <a:srgbClr val="0000FF"/>
                </a:solidFill>
                <a:latin typeface="+mn-ea"/>
                <a:ea typeface="+mn-ea"/>
              </a:rPr>
              <a:t>취소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불가 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중도 포기 시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, F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처리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lang="ko-KR" altLang="en-US" sz="1300" kern="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en-US" altLang="ko-KR" sz="1300" b="1" kern="0" dirty="0" smtClean="0">
                <a:latin typeface="+mn-ea"/>
                <a:ea typeface="+mn-ea"/>
              </a:rPr>
              <a:t>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일반교과목</a:t>
            </a:r>
            <a:r>
              <a:rPr lang="en-US" altLang="ko-KR" sz="1300" b="1" kern="0" dirty="0" smtClean="0"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latin typeface="+mn-ea"/>
                <a:ea typeface="+mn-ea"/>
              </a:rPr>
              <a:t>계절학기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  <a:r>
              <a:rPr lang="ko-KR" altLang="en-US" sz="1300" b="1" kern="0" dirty="0" smtClean="0">
                <a:latin typeface="+mn-ea"/>
                <a:ea typeface="+mn-ea"/>
              </a:rPr>
              <a:t> 동시 수강 </a:t>
            </a: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ko-KR" altLang="en-US" sz="1300" b="1" kern="0" dirty="0">
                <a:latin typeface="+mn-ea"/>
                <a:ea typeface="+mn-ea"/>
              </a:rPr>
              <a:t>성적 평가</a:t>
            </a:r>
            <a:endParaRPr lang="en-US" altLang="ko-KR" sz="1300" b="1" kern="0" dirty="0">
              <a:latin typeface="+mn-ea"/>
              <a:ea typeface="+mn-ea"/>
            </a:endParaRPr>
          </a:p>
          <a:p>
            <a:pPr>
              <a:lnSpc>
                <a:spcPts val="2000"/>
              </a:lnSpc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>
                <a:latin typeface="+mn-ea"/>
                <a:ea typeface="+mn-ea"/>
              </a:rPr>
              <a:t>    </a:t>
            </a:r>
            <a:r>
              <a:rPr lang="en-US" altLang="ko-KR" sz="1300" kern="0" dirty="0">
                <a:latin typeface="+mn-ea"/>
                <a:ea typeface="+mn-ea"/>
              </a:rPr>
              <a:t>- </a:t>
            </a:r>
            <a:r>
              <a:rPr lang="ko-KR" altLang="en-US" sz="1300" kern="0" dirty="0">
                <a:latin typeface="+mn-ea"/>
                <a:ea typeface="+mn-ea"/>
              </a:rPr>
              <a:t>학부</a:t>
            </a:r>
            <a:r>
              <a:rPr lang="en-US" altLang="ko-KR" sz="1300" kern="0" dirty="0">
                <a:latin typeface="+mn-ea"/>
                <a:ea typeface="+mn-ea"/>
              </a:rPr>
              <a:t>(</a:t>
            </a:r>
            <a:r>
              <a:rPr lang="ko-KR" altLang="en-US" sz="1300" kern="0" dirty="0">
                <a:latin typeface="+mn-ea"/>
                <a:ea typeface="+mn-ea"/>
              </a:rPr>
              <a:t>과</a:t>
            </a:r>
            <a:r>
              <a:rPr lang="en-US" altLang="ko-KR" sz="1300" kern="0" dirty="0">
                <a:latin typeface="+mn-ea"/>
                <a:ea typeface="+mn-ea"/>
              </a:rPr>
              <a:t>)</a:t>
            </a:r>
            <a:r>
              <a:rPr lang="ko-KR" altLang="en-US" sz="1300" kern="0" dirty="0">
                <a:latin typeface="+mn-ea"/>
                <a:ea typeface="+mn-ea"/>
              </a:rPr>
              <a:t>장 및 전공책임교수의 승인을 거쳐 평가점수 총점이 </a:t>
            </a:r>
            <a:r>
              <a:rPr lang="en-US" altLang="ko-KR" sz="1300" b="1" kern="0" dirty="0">
                <a:latin typeface="+mn-ea"/>
                <a:ea typeface="+mn-ea"/>
              </a:rPr>
              <a:t>60</a:t>
            </a:r>
            <a:r>
              <a:rPr lang="ko-KR" altLang="en-US" sz="1300" b="1" kern="0" dirty="0">
                <a:latin typeface="+mn-ea"/>
                <a:ea typeface="+mn-ea"/>
              </a:rPr>
              <a:t>점 이상일 경우에는 </a:t>
            </a:r>
            <a:r>
              <a:rPr lang="en-US" altLang="ko-KR" sz="1300" b="1" kern="0" dirty="0">
                <a:latin typeface="+mn-ea"/>
                <a:ea typeface="+mn-ea"/>
              </a:rPr>
              <a:t>P(pass), </a:t>
            </a:r>
          </a:p>
          <a:p>
            <a:pPr>
              <a:lnSpc>
                <a:spcPts val="2000"/>
              </a:lnSpc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       60</a:t>
            </a:r>
            <a:r>
              <a:rPr lang="ko-KR" altLang="en-US" sz="1300" b="1" kern="0" dirty="0">
                <a:latin typeface="+mn-ea"/>
                <a:ea typeface="+mn-ea"/>
              </a:rPr>
              <a:t>점 미만일 경우에는 </a:t>
            </a:r>
            <a:r>
              <a:rPr lang="en-US" altLang="ko-KR" sz="1300" b="1" kern="0" dirty="0">
                <a:latin typeface="+mn-ea"/>
                <a:ea typeface="+mn-ea"/>
              </a:rPr>
              <a:t>F(fail) </a:t>
            </a:r>
            <a:r>
              <a:rPr lang="ko-KR" altLang="en-US" sz="1300" b="1" kern="0" dirty="0" smtClean="0">
                <a:latin typeface="+mn-ea"/>
                <a:ea typeface="+mn-ea"/>
              </a:rPr>
              <a:t>부여</a:t>
            </a:r>
            <a:endParaRPr lang="en-US" altLang="ko-KR" sz="1300" b="1" kern="0" dirty="0"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29698"/>
              </p:ext>
            </p:extLst>
          </p:nvPr>
        </p:nvGraphicFramePr>
        <p:xfrm>
          <a:off x="643731" y="5805264"/>
          <a:ext cx="7281863" cy="619125"/>
        </p:xfrm>
        <a:graphic>
          <a:graphicData uri="http://schemas.openxmlformats.org/drawingml/2006/table">
            <a:tbl>
              <a:tblPr/>
              <a:tblGrid>
                <a:gridCol w="5847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평가방법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성적등급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5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40% +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실습기관 평가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0%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P/F</a:t>
                      </a: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201848"/>
              </p:ext>
            </p:extLst>
          </p:nvPr>
        </p:nvGraphicFramePr>
        <p:xfrm>
          <a:off x="643729" y="2780928"/>
          <a:ext cx="7281864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943">
                  <a:extLst>
                    <a:ext uri="{9D8B030D-6E8A-4147-A177-3AD203B41FA5}">
                      <a16:colId xmlns:a16="http://schemas.microsoft.com/office/drawing/2014/main" val="3119199768"/>
                    </a:ext>
                  </a:extLst>
                </a:gridCol>
                <a:gridCol w="3878633">
                  <a:extLst>
                    <a:ext uri="{9D8B030D-6E8A-4147-A177-3AD203B41FA5}">
                      <a16:colId xmlns:a16="http://schemas.microsoft.com/office/drawing/2014/main" val="2356506249"/>
                    </a:ext>
                  </a:extLst>
                </a:gridCol>
                <a:gridCol w="2427288">
                  <a:extLst>
                    <a:ext uri="{9D8B030D-6E8A-4147-A177-3AD203B41FA5}">
                      <a16:colId xmlns:a16="http://schemas.microsoft.com/office/drawing/2014/main" val="3551112717"/>
                    </a:ext>
                  </a:extLst>
                </a:gridCol>
              </a:tblGrid>
              <a:tr h="4494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재학생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휴학생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40583"/>
                  </a:ext>
                </a:extLst>
              </a:tr>
              <a:tr h="855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동시수강</a:t>
                      </a:r>
                      <a:r>
                        <a:rPr lang="ko-KR" altLang="en-US" sz="1100" dirty="0" smtClean="0"/>
                        <a:t>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가능여부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현장실습기간과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수강기간이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중복되지 않을 경우에만 수강 가능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1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1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불가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1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2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동시 수강 불가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275743"/>
                  </a:ext>
                </a:extLst>
              </a:tr>
              <a:tr h="855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최대신청</a:t>
                      </a:r>
                      <a:r>
                        <a:rPr lang="ko-KR" altLang="en-US" sz="1100" dirty="0" smtClean="0"/>
                        <a:t>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err="1" smtClean="0"/>
                        <a:t>가능학점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계절학기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동시 수강 시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현장실습교과는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3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학점만 신청 가능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합산 최대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6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학점까지 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088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150E6-A123-4A82-8877-75BE0D255368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656890"/>
              </p:ext>
            </p:extLst>
          </p:nvPr>
        </p:nvGraphicFramePr>
        <p:xfrm>
          <a:off x="198438" y="930029"/>
          <a:ext cx="8694042" cy="5532397"/>
        </p:xfrm>
        <a:graphic>
          <a:graphicData uri="http://schemas.openxmlformats.org/drawingml/2006/table">
            <a:tbl>
              <a:tblPr/>
              <a:tblGrid>
                <a:gridCol w="134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가능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- 1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일제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b="1" u="sng" kern="0" spc="-90" baseline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최소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개월 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출석일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20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일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근무 가능한 국내 기업체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연구소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공공기관 </a:t>
                      </a:r>
                      <a:r>
                        <a:rPr lang="ko-KR" altLang="en-US" sz="1200" b="0" kern="0" spc="-9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등으로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b="1" kern="0" spc="-90" baseline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고용보험에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가입된 고용인 </a:t>
                      </a: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인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이상 사업장</a:t>
                      </a: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최저임금 수준 보장하여 지급 원칙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(2025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 월 기준 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2,096,270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산재보험 보호범위 확대에 따른 현장실습생을 위한 산재보험 가입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의무사항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상시 근로자 수 </a:t>
                      </a: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10%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이내 현장실습생 모집 가능</a:t>
                      </a:r>
                      <a:endParaRPr lang="en-US" altLang="ko-KR" sz="1200" kern="0" spc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indent="0" algn="just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불가능 기업체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</a:t>
                      </a:r>
                      <a:r>
                        <a:rPr lang="en-US" altLang="ko-KR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소비 향락단체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영업정지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징계 중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참여학생의 직계존속이 경영하는 기업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다단계 판매 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인력 파견업체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연수내용이 단순 노무직종인 경우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전문직 의무연수기관 등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실습기관과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학생 간 취업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조기취업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포함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근로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인턴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아르바이트 등을 실시하고 있거나 실시하기로 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확정된 경우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학생 개인이 섭외한 경우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국가 또는 기관 등에서 운영하는 집체 형태 교육과정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6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기간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2024.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12. 30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~ 2025.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02. 28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40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(8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선택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학점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160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320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법정공휴일</a:t>
                      </a:r>
                      <a:r>
                        <a:rPr lang="en-US" altLang="ko-KR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참정권행사일 등은 </a:t>
                      </a:r>
                      <a:r>
                        <a:rPr lang="ko-KR" altLang="en-US" sz="1200" b="1" u="sng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출석일에서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제외</a:t>
                      </a:r>
                      <a:endParaRPr lang="ko-KR" altLang="en-US" sz="1200" b="1" u="sng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근무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최대 인정시간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연장근무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학생의 동의를 얻어 주간 최대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한도로 가능</a:t>
                      </a:r>
                      <a:b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야간근무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익일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불가능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현장실습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개월 만근 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일의 휴일 사용가능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휴일은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시간으로 인정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1)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없음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2)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업무 특성상 근무요일이 월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금이 아닌 주말을 포함하여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연속으로 근무를 지속하는 경우에도 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인정가능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파트타임제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신청불가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62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C3E22A-F741-48CA-8AED-D4756B5EEE3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262289"/>
              </p:ext>
            </p:extLst>
          </p:nvPr>
        </p:nvGraphicFramePr>
        <p:xfrm>
          <a:off x="251520" y="958387"/>
          <a:ext cx="8640961" cy="5220591"/>
        </p:xfrm>
        <a:graphic>
          <a:graphicData uri="http://schemas.openxmlformats.org/drawingml/2006/table">
            <a:tbl>
              <a:tblPr/>
              <a:tblGrid>
                <a:gridCol w="102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2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- 2024.12.26.(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목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예정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/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시간 및 장소 추후 공지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896433"/>
                  </a:ext>
                </a:extLst>
              </a:tr>
              <a:tr h="12097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제출과제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①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월간보고서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종합보고서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※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산재보험 가입 내역서 업로드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③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중간점검서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출근부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연수평가서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12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지원금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대학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 → 기업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표준현장실습학기제 참여 기업에 한하여 실습 종료 후 일괄 지급 </a:t>
                      </a:r>
                      <a:endParaRPr lang="en-US" altLang="ko-KR" sz="12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단</a:t>
                      </a: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최저임금 </a:t>
                      </a:r>
                      <a:r>
                        <a:rPr lang="en-US" altLang="ko-KR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100%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지급 기업에 한함</a:t>
                      </a:r>
                      <a:endParaRPr lang="en-US" altLang="ko-KR" sz="1200" b="1" u="sng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지원한도액은 추후 정부지원금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집행규정에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+mn-ea"/>
                        </a:rPr>
                        <a:t>기업 → 학생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800"/>
                        </a:lnSpc>
                        <a:buFontTx/>
                        <a:buChar char="-"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최저임금</a:t>
                      </a:r>
                      <a:r>
                        <a:rPr lang="en-US" altLang="ko-KR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이상의 현장실습지원비 지급 원칙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기준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2,060,740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원 이상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①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월 최저임금의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100%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이상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선지급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②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기관→대학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 종료 후 지원금 청구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③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대학→기관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실습생의 학점인정 후 실습기관의 지원금 청구 금액 일괄지급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※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실습기관의 실습지원비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정부지원금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청구 양식은 추후 기업으로 별도 안내 예정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25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메인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홈페이지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: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https://ndrims.dongguk.edu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8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운영시스템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dirty="0" smtClean="0">
                          <a:hlinkClick r:id="rId3"/>
                        </a:rPr>
                        <a:t>로그인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86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6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714117"/>
              </p:ext>
            </p:extLst>
          </p:nvPr>
        </p:nvGraphicFramePr>
        <p:xfrm>
          <a:off x="250825" y="1196975"/>
          <a:ext cx="8497888" cy="5138054"/>
        </p:xfrm>
        <a:graphic>
          <a:graphicData uri="http://schemas.openxmlformats.org/drawingml/2006/table">
            <a:tbl>
              <a:tblPr/>
              <a:tblGrid>
                <a:gridCol w="1213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8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41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인정범위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학점환산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시간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 3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학점인정 범위 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1)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 기간 중 누적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2)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방학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중 누적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학기별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아님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3)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전공학점 인정 범위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최대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복수전공 구분 없음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신청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및 선발 완료 후에 현장실습 기간 동안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미근무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중도이탈 등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시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lang="ko-KR" altLang="en-US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부여</a:t>
                      </a:r>
                      <a:endParaRPr lang="en-US" altLang="ko-KR" sz="1200" b="1" kern="0" spc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자유선택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신청 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이수구분 동일해야 함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3(X))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89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 변경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현장실습으로 전공을 취득하고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정규학기로 전공을 신청하여 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인정 가능한 전공학점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을 초과한 경우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계절학기로 취득한 현장실습의 이수구분 변경 필요</a:t>
                      </a:r>
                      <a:endParaRPr lang="en-US" altLang="ko-KR" sz="1200" kern="0" spc="0" baseline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예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2025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취득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2024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겨울학기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신청 시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인정가능한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전공학점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초과되므로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2025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겨울학기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현장실습 이수구분을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자유선택으로 강제 변경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41044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3. </a:t>
            </a:r>
            <a:r>
              <a:rPr kumimoji="0" lang="ko-KR" altLang="en-US" sz="2500" b="1" dirty="0" smtClean="0"/>
              <a:t>현장실습 학점 인정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4536504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7D97D-9CBD-4AE7-BF88-E4C548460B6B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0825" y="6093296"/>
            <a:ext cx="8424863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중간점검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정규학기는 현장실습 담당교수가 기업방문을 통해 진행하고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계절학기는 학과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현장실습지원센터에서 서면점검 형태로 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진행함</a:t>
            </a:r>
            <a:endParaRPr lang="en-US" altLang="ko-KR" sz="1050" kern="0" dirty="0" smtClean="0">
              <a:solidFill>
                <a:srgbClr val="000000"/>
              </a:solidFill>
              <a:ea typeface="맑은 고딕" panose="020B0503020000020004" pitchFamily="50" charset="-127"/>
            </a:endParaRPr>
          </a:p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상황에 따라 일정은 변경될 수 있음 </a:t>
            </a:r>
            <a:endParaRPr lang="ko-KR" altLang="en-US" sz="1100" kern="0" dirty="0">
              <a:solidFill>
                <a:srgbClr val="00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33186"/>
              </p:ext>
            </p:extLst>
          </p:nvPr>
        </p:nvGraphicFramePr>
        <p:xfrm>
          <a:off x="242838" y="873424"/>
          <a:ext cx="8713787" cy="5261166"/>
        </p:xfrm>
        <a:graphic>
          <a:graphicData uri="http://schemas.openxmlformats.org/drawingml/2006/table">
            <a:tbl>
              <a:tblPr/>
              <a:tblGrid>
                <a:gridCol w="51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7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No.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업 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참가기업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~2024.12.06.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nDrims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매칭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실습처 확정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~2024.12.13.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참여자 명단 공문 발송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단과대학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학사운영실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2024.12.18.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그룹웨어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2024.12.26.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79038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교과목 개설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2024.12.16.~12.18.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별 교원 등록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승인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2024.12.18.~12.24.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결과에 대한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학생확인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2024.12.24.~12.27.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수강신청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2025.01.02.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자 협약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nDrims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중간점검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※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담당교수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중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방문 점검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보고서 작성 및 제출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2025.03.04.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nDrims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현장실습기관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2025.03.06.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2025.03.17.~03.21.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학점등재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2025.03.26.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성적에 대한 이의 신청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2025.03.27.~03.28.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접수처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현장실습지원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센터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실습기업 지원금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월 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80831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4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업무 프로세스</a:t>
            </a:r>
            <a:endParaRPr kumimoji="0" lang="ko-KR" altLang="en-US" sz="2500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107504" y="758207"/>
            <a:ext cx="2808312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9339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직사각형 73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0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9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1788" y="1241425"/>
            <a:ext cx="84169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  <a:ea typeface="+mn-ea"/>
              </a:rPr>
              <a:t>■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진행내용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현장실습 </a:t>
            </a:r>
            <a:r>
              <a:rPr lang="ko-KR" altLang="en-US" sz="1200" kern="0" dirty="0">
                <a:latin typeface="+mn-ea"/>
                <a:ea typeface="+mn-ea"/>
              </a:rPr>
              <a:t>제도 및 학점 인정 프로세스 이해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법정의무교육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직장인의 기본 매너와 대인관계 및 </a:t>
            </a:r>
            <a:r>
              <a:rPr lang="ko-KR" altLang="en-US" sz="1200" kern="0" dirty="0" smtClean="0">
                <a:latin typeface="+mn-ea"/>
                <a:ea typeface="+mn-ea"/>
              </a:rPr>
              <a:t>안전교육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직장 내 성희롱</a:t>
            </a:r>
            <a:r>
              <a:rPr lang="en-US" altLang="ko-KR" sz="1200" dirty="0"/>
              <a:t> · </a:t>
            </a:r>
            <a:r>
              <a:rPr lang="ko-KR" altLang="en-US" sz="1200" kern="0" dirty="0" smtClean="0">
                <a:latin typeface="+mn-ea"/>
                <a:ea typeface="+mn-ea"/>
              </a:rPr>
              <a:t>성폭력 예방 교육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대 상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현장실습 참여예정 학생 </a:t>
            </a:r>
            <a:r>
              <a:rPr lang="ko-KR" altLang="en-US" sz="1200" kern="0" dirty="0" smtClean="0">
                <a:latin typeface="+mn-ea"/>
                <a:ea typeface="+mn-ea"/>
              </a:rPr>
              <a:t>전원 참여  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※ </a:t>
            </a:r>
            <a:r>
              <a:rPr lang="ko-KR" altLang="en-US" sz="1200" kern="0" dirty="0" err="1">
                <a:latin typeface="+mn-ea"/>
                <a:ea typeface="+mn-ea"/>
              </a:rPr>
              <a:t>불참시</a:t>
            </a:r>
            <a:r>
              <a:rPr lang="ko-KR" altLang="en-US" sz="1200" kern="0" dirty="0">
                <a:latin typeface="+mn-ea"/>
                <a:ea typeface="+mn-ea"/>
              </a:rPr>
              <a:t> 학점 인정 </a:t>
            </a:r>
            <a:r>
              <a:rPr lang="ko-KR" altLang="en-US" sz="1200" kern="0" dirty="0" smtClean="0">
                <a:latin typeface="+mn-ea"/>
                <a:ea typeface="+mn-ea"/>
              </a:rPr>
              <a:t>불가 </a:t>
            </a:r>
            <a:r>
              <a:rPr lang="en-US" altLang="ko-KR" sz="1200" kern="0" dirty="0" smtClean="0">
                <a:latin typeface="+mn-ea"/>
                <a:ea typeface="+mn-ea"/>
              </a:rPr>
              <a:t>(F</a:t>
            </a:r>
            <a:r>
              <a:rPr lang="ko-KR" altLang="en-US" sz="1200" kern="0" dirty="0" smtClean="0">
                <a:latin typeface="+mn-ea"/>
                <a:ea typeface="+mn-ea"/>
              </a:rPr>
              <a:t>학점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교육일정</a:t>
            </a:r>
            <a:r>
              <a:rPr lang="en-US" altLang="ko-KR" sz="1200" kern="0" dirty="0" smtClean="0">
                <a:latin typeface="+mn-ea"/>
                <a:ea typeface="+mn-ea"/>
              </a:rPr>
              <a:t> : 2024.12.26.(</a:t>
            </a:r>
            <a:r>
              <a:rPr lang="ko-KR" altLang="en-US" sz="1200" kern="0" dirty="0">
                <a:latin typeface="+mn-ea"/>
                <a:ea typeface="+mn-ea"/>
              </a:rPr>
              <a:t>목</a:t>
            </a:r>
            <a:r>
              <a:rPr lang="en-US" altLang="ko-KR" sz="1200" kern="0" dirty="0" smtClean="0">
                <a:latin typeface="+mn-ea"/>
                <a:ea typeface="+mn-ea"/>
              </a:rPr>
              <a:t>)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예정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en-US" altLang="ko-KR" sz="1200" kern="0" dirty="0">
                <a:latin typeface="+mn-ea"/>
                <a:ea typeface="+mn-ea"/>
              </a:rPr>
              <a:t>/ </a:t>
            </a:r>
            <a:r>
              <a:rPr lang="ko-KR" altLang="en-US" sz="1200" kern="0" dirty="0" smtClean="0">
                <a:latin typeface="+mn-ea"/>
                <a:ea typeface="+mn-ea"/>
              </a:rPr>
              <a:t>시간 및 장소 </a:t>
            </a:r>
            <a:r>
              <a:rPr lang="ko-KR" altLang="en-US" sz="1200" kern="0" dirty="0">
                <a:latin typeface="+mn-ea"/>
                <a:ea typeface="+mn-ea"/>
              </a:rPr>
              <a:t>추후 </a:t>
            </a:r>
            <a:r>
              <a:rPr lang="ko-KR" altLang="en-US" sz="1200" kern="0" dirty="0" smtClean="0">
                <a:latin typeface="+mn-ea"/>
                <a:ea typeface="+mn-ea"/>
              </a:rPr>
              <a:t>공지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    ※ </a:t>
            </a:r>
            <a:r>
              <a:rPr lang="ko-KR" altLang="en-US" sz="1200" kern="0" dirty="0" smtClean="0">
                <a:latin typeface="+mn-ea"/>
                <a:ea typeface="+mn-ea"/>
              </a:rPr>
              <a:t>학사 일정 등으로 인하여 변경 될 수 있음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온라인 직무교육 대체 인정 불가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- 2021</a:t>
            </a:r>
            <a:r>
              <a:rPr lang="ko-KR" altLang="en-US" sz="1200" kern="0" dirty="0" smtClean="0">
                <a:latin typeface="+mn-ea"/>
                <a:ea typeface="+mn-ea"/>
              </a:rPr>
              <a:t>년부터 온라인 직무교육이 한국고용정보원에서 운영되지 않으므로 반드시 참석 </a:t>
            </a:r>
            <a:endParaRPr lang="en-US" altLang="ko-KR" sz="1200" kern="0" dirty="0">
              <a:latin typeface="+mn-ea"/>
              <a:ea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77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사전직무교육</a:t>
            </a:r>
            <a:r>
              <a:rPr kumimoji="0" lang="en-US" altLang="ko-KR" sz="2500" b="1" dirty="0" smtClean="0"/>
              <a:t>(OT)</a:t>
            </a:r>
            <a:endParaRPr kumimoji="0" lang="ko-KR" altLang="en-US" sz="2500" b="1" dirty="0"/>
          </a:p>
        </p:txBody>
      </p:sp>
      <p:cxnSp>
        <p:nvCxnSpPr>
          <p:cNvPr id="78" name="직선 연결선 77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35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10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4663" y="981075"/>
            <a:ext cx="8783637" cy="946413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ea typeface="맑은 고딕" panose="020B0503020000020004" pitchFamily="50" charset="-127"/>
              </a:rPr>
              <a:t>■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제출기한 </a:t>
            </a:r>
            <a: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kern="0" spc="-10" dirty="0">
                <a:latin typeface="+mj-ea"/>
                <a:ea typeface="+mj-ea"/>
              </a:rPr>
              <a:t>   </a:t>
            </a:r>
            <a:r>
              <a:rPr lang="en-US" altLang="ko-KR" sz="1200" kern="0" spc="-10" dirty="0" smtClean="0">
                <a:latin typeface="+mj-ea"/>
                <a:ea typeface="+mj-ea"/>
              </a:rPr>
              <a:t>- </a:t>
            </a:r>
            <a:r>
              <a:rPr lang="ko-KR" altLang="en-US" sz="1200" kern="0" spc="-10" dirty="0" smtClean="0">
                <a:latin typeface="+mj-ea"/>
                <a:ea typeface="+mj-ea"/>
              </a:rPr>
              <a:t>현장실습 연수보고서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2025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3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4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화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  <a:r>
              <a:rPr lang="ko-KR" altLang="en-US" sz="1200" kern="0" spc="-10" dirty="0" smtClean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※ </a:t>
            </a:r>
            <a:r>
              <a:rPr lang="ko-KR" altLang="en-US" sz="1200" kern="0" spc="-10" dirty="0" err="1">
                <a:latin typeface="+mj-ea"/>
                <a:ea typeface="+mj-ea"/>
              </a:rPr>
              <a:t>기한내</a:t>
            </a:r>
            <a:r>
              <a:rPr lang="ko-KR" altLang="en-US" sz="1200" kern="0" spc="-10" dirty="0">
                <a:latin typeface="+mj-ea"/>
                <a:ea typeface="+mj-ea"/>
              </a:rPr>
              <a:t> 미제출시 학점인정 </a:t>
            </a:r>
            <a:r>
              <a:rPr lang="ko-KR" altLang="en-US" sz="1200" kern="0" spc="-10" dirty="0" smtClean="0">
                <a:latin typeface="+mj-ea"/>
                <a:ea typeface="+mj-ea"/>
              </a:rPr>
              <a:t>불가능</a:t>
            </a:r>
            <a:endParaRPr lang="en-US" altLang="ko-KR" sz="1200" kern="0" spc="-1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10" dirty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  - </a:t>
            </a:r>
            <a:r>
              <a:rPr lang="ko-KR" altLang="en-US" sz="1200" kern="0" spc="-10" dirty="0" smtClean="0">
                <a:latin typeface="+mj-ea"/>
                <a:ea typeface="+mj-ea"/>
              </a:rPr>
              <a:t>출석부 및 연수평가서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2025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 smtClean="0">
                <a:latin typeface="+mj-ea"/>
                <a:ea typeface="+mj-ea"/>
              </a:rPr>
              <a:t>3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6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목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4663" y="2270702"/>
            <a:ext cx="2124075" cy="39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ea typeface="맑은 고딕" panose="020B0503020000020004" pitchFamily="50" charset="-127"/>
              </a:rPr>
              <a:t>■</a:t>
            </a:r>
            <a:r>
              <a:rPr lang="ko-KR" altLang="en-US" sz="1300" b="1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과제 종류 및 작성 방법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49288" y="2580265"/>
            <a:ext cx="8208962" cy="3087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</a:rPr>
              <a:t> -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다음의 과제를 모두 제출하여야 학점인정 </a:t>
            </a:r>
            <a:r>
              <a:rPr lang="ko-KR" altLang="en-US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endParaRPr lang="en-US" altLang="ko-KR" sz="1300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426433"/>
              </p:ext>
            </p:extLst>
          </p:nvPr>
        </p:nvGraphicFramePr>
        <p:xfrm>
          <a:off x="649288" y="2984352"/>
          <a:ext cx="8147050" cy="2028825"/>
        </p:xfrm>
        <a:graphic>
          <a:graphicData uri="http://schemas.openxmlformats.org/drawingml/2006/table">
            <a:tbl>
              <a:tblPr/>
              <a:tblGrid>
                <a:gridCol w="209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1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과제 종류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작성기한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작성방법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① 현장실습 연수보고서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월간보고서 및 종합보고서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②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중간점검서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연수생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~2025.3.4.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현장실습 온라인 시스템에서 작성 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중간점검서는 실습기간 중 일정 별도 안내 예정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6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③ 출석부 및 연수평가서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기업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담당자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~2025.3.6.</a:t>
                      </a:r>
                      <a:endParaRPr lang="ko-KR" altLang="en-US" sz="1200" b="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ko-KR" sz="11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현장실습 </a:t>
            </a:r>
            <a:r>
              <a:rPr kumimoji="0" lang="ko-KR" altLang="en-US" sz="2500" b="1" dirty="0" err="1" smtClean="0"/>
              <a:t>제출과제</a:t>
            </a:r>
            <a:endParaRPr kumimoji="0" lang="ko-KR" altLang="en-US" sz="2500" b="1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255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감사합니다"/>
          <p:cNvSpPr txBox="1"/>
          <p:nvPr/>
        </p:nvSpPr>
        <p:spPr>
          <a:xfrm>
            <a:off x="2895241" y="2882929"/>
            <a:ext cx="3230531" cy="9306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734" tIns="33734" rIns="33734" bIns="33734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sz="4671" spc="257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</a:p>
        </p:txBody>
      </p:sp>
      <p:pic>
        <p:nvPicPr>
          <p:cNvPr id="8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rcRect t="30" b="30"/>
          <a:stretch>
            <a:fillRect/>
          </a:stretch>
        </p:blipFill>
        <p:spPr>
          <a:xfrm>
            <a:off x="3844587" y="5698521"/>
            <a:ext cx="1563715" cy="511416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4824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15442</TotalTime>
  <Words>1654</Words>
  <Application>Microsoft Office PowerPoint</Application>
  <PresentationFormat>화면 슬라이드 쇼(4:3)</PresentationFormat>
  <Paragraphs>309</Paragraphs>
  <Slides>10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2" baseType="lpstr">
      <vt:lpstr>굴림</vt:lpstr>
      <vt:lpstr>나눔스퀘어OTF Bold</vt:lpstr>
      <vt:lpstr>맑은 고딕</vt:lpstr>
      <vt:lpstr>YD윤고딕 360</vt:lpstr>
      <vt:lpstr>Wingdings</vt:lpstr>
      <vt:lpstr>Arial</vt:lpstr>
      <vt:lpstr>HY헤드라인M</vt:lpstr>
      <vt:lpstr>나눔스퀘어OTF Regular</vt:lpstr>
      <vt:lpstr>HY견고딕</vt:lpstr>
      <vt:lpstr>Times New Roman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DONGGUK</dc:creator>
  <cp:lastModifiedBy>USER</cp:lastModifiedBy>
  <cp:revision>840</cp:revision>
  <cp:lastPrinted>2019-01-21T05:14:14Z</cp:lastPrinted>
  <dcterms:created xsi:type="dcterms:W3CDTF">2013-05-26T23:55:20Z</dcterms:created>
  <dcterms:modified xsi:type="dcterms:W3CDTF">2024-10-31T00:30:07Z</dcterms:modified>
</cp:coreProperties>
</file>