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4100" r:id="rId1"/>
    <p:sldMasterId id="2147484220" r:id="rId2"/>
    <p:sldMasterId id="2147484233" r:id="rId3"/>
    <p:sldMasterId id="2147484247" r:id="rId4"/>
    <p:sldMasterId id="2147484259" r:id="rId5"/>
    <p:sldMasterId id="2147484275" r:id="rId6"/>
  </p:sldMasterIdLst>
  <p:notesMasterIdLst>
    <p:notesMasterId r:id="rId21"/>
  </p:notesMasterIdLst>
  <p:handoutMasterIdLst>
    <p:handoutMasterId r:id="rId22"/>
  </p:handoutMasterIdLst>
  <p:sldIdLst>
    <p:sldId id="493" r:id="rId7"/>
    <p:sldId id="527" r:id="rId8"/>
    <p:sldId id="528" r:id="rId9"/>
    <p:sldId id="580" r:id="rId10"/>
    <p:sldId id="529" r:id="rId11"/>
    <p:sldId id="545" r:id="rId12"/>
    <p:sldId id="548" r:id="rId13"/>
    <p:sldId id="582" r:id="rId14"/>
    <p:sldId id="577" r:id="rId15"/>
    <p:sldId id="553" r:id="rId16"/>
    <p:sldId id="581" r:id="rId17"/>
    <p:sldId id="579" r:id="rId18"/>
    <p:sldId id="546" r:id="rId19"/>
    <p:sldId id="547" r:id="rId20"/>
  </p:sldIdLst>
  <p:sldSz cx="9144000" cy="6858000" type="screen4x3"/>
  <p:notesSz cx="6797675" cy="9926638"/>
  <p:embeddedFontLst>
    <p:embeddedFont>
      <p:font typeface="맑은 고딕" panose="020B0503020000020004" pitchFamily="50" charset="-127"/>
      <p:regular r:id="rId23"/>
      <p:bold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HY헤드라인M" panose="02030600000101010101" pitchFamily="18" charset="-127"/>
      <p:regular r:id="rId29"/>
    </p:embeddedFont>
    <p:embeddedFont>
      <p:font typeface="Ebrima" panose="02000000000000000000" pitchFamily="2" charset="0"/>
      <p:regular r:id="rId30"/>
      <p:bold r:id="rId31"/>
    </p:embeddedFont>
    <p:embeddedFont>
      <p:font typeface="HY울릉도M" panose="02030600000101010101" pitchFamily="18" charset="-127"/>
      <p:regular r:id="rId32"/>
    </p:embeddedFont>
    <p:embeddedFont>
      <p:font typeface="Tahoma" panose="020B0604030504040204" pitchFamily="34" charset="0"/>
      <p:regular r:id="rId33"/>
      <p:bold r:id="rId34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7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41" userDrawn="1">
          <p15:clr>
            <a:srgbClr val="A4A3A4"/>
          </p15:clr>
        </p15:guide>
        <p15:guide id="3" orient="horz" pos="3126" userDrawn="1">
          <p15:clr>
            <a:srgbClr val="A4A3A4"/>
          </p15:clr>
        </p15:guide>
        <p15:guide id="4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2E800"/>
    <a:srgbClr val="E0E9F4"/>
    <a:srgbClr val="FF5050"/>
    <a:srgbClr val="FF9966"/>
    <a:srgbClr val="FFFF66"/>
    <a:srgbClr val="D1D612"/>
    <a:srgbClr val="A50021"/>
    <a:srgbClr val="3333CC"/>
    <a:srgbClr val="F3FC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929F9F4-4A8F-4326-A1B4-22849713DDAB}" styleName="어두운 스타일 1 - 강조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0" autoAdjust="0"/>
    <p:restoredTop sz="99770" autoAdjust="0"/>
  </p:normalViewPr>
  <p:slideViewPr>
    <p:cSldViewPr>
      <p:cViewPr varScale="1">
        <p:scale>
          <a:sx n="112" d="100"/>
          <a:sy n="112" d="100"/>
        </p:scale>
        <p:origin x="846" y="108"/>
      </p:cViewPr>
      <p:guideLst>
        <p:guide orient="horz" pos="297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-1950" y="-90"/>
      </p:cViewPr>
      <p:guideLst>
        <p:guide orient="horz" pos="3108"/>
        <p:guide pos="2141"/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4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2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9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presProps" Target="presProp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247" cy="496572"/>
          </a:xfrm>
          <a:prstGeom prst="rect">
            <a:avLst/>
          </a:prstGeom>
        </p:spPr>
        <p:txBody>
          <a:bodyPr vert="horz" lIns="91806" tIns="45903" rIns="91806" bIns="45903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826" y="1"/>
            <a:ext cx="2946246" cy="496572"/>
          </a:xfrm>
          <a:prstGeom prst="rect">
            <a:avLst/>
          </a:prstGeom>
        </p:spPr>
        <p:txBody>
          <a:bodyPr vert="horz" lIns="91806" tIns="45903" rIns="91806" bIns="45903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25A4D8D-68F1-4B78-9288-1AA976E96282}" type="datetimeFigureOut">
              <a:rPr lang="ko-KR" altLang="en-US"/>
              <a:pPr>
                <a:defRPr/>
              </a:pPr>
              <a:t>2019-07-24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470"/>
            <a:ext cx="2946247" cy="496571"/>
          </a:xfrm>
          <a:prstGeom prst="rect">
            <a:avLst/>
          </a:prstGeom>
        </p:spPr>
        <p:txBody>
          <a:bodyPr vert="horz" lIns="91806" tIns="45903" rIns="91806" bIns="45903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826" y="9428470"/>
            <a:ext cx="2946246" cy="496571"/>
          </a:xfrm>
          <a:prstGeom prst="rect">
            <a:avLst/>
          </a:prstGeom>
        </p:spPr>
        <p:txBody>
          <a:bodyPr vert="horz" lIns="91806" tIns="45903" rIns="91806" bIns="45903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B301C24-3A6C-420A-AAAD-E21612D828C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89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6247" cy="496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06" tIns="45903" rIns="91806" bIns="45903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26" y="1"/>
            <a:ext cx="2946246" cy="496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06" tIns="45903" rIns="91806" bIns="4590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289" y="4715034"/>
            <a:ext cx="5439101" cy="4467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06" tIns="45903" rIns="91806" bIns="45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470"/>
            <a:ext cx="2946247" cy="496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06" tIns="45903" rIns="91806" bIns="45903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26" y="9428470"/>
            <a:ext cx="2946246" cy="496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06" tIns="45903" rIns="91806" bIns="4590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BCD2A0C0-B899-4B08-995F-9A9948A7CAB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601536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D2A0C0-B899-4B08-995F-9A9948A7CAB6}" type="slidenum">
              <a:rPr lang="en-US" altLang="ko-KR" smtClean="0"/>
              <a:pPr>
                <a:defRPr/>
              </a:pPr>
              <a:t>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0895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바이오메디캠퍼스</a:t>
            </a:r>
            <a:r>
              <a:rPr lang="ko-KR" altLang="en-US" dirty="0" smtClean="0"/>
              <a:t> </a:t>
            </a:r>
            <a:r>
              <a:rPr lang="en-US" altLang="ko-KR" dirty="0" smtClean="0"/>
              <a:t>( </a:t>
            </a:r>
            <a:r>
              <a:rPr lang="ko-KR" altLang="en-US" dirty="0" smtClean="0"/>
              <a:t>예약신청 확정업무 </a:t>
            </a:r>
            <a:r>
              <a:rPr lang="ko-KR" altLang="en-US" dirty="0" err="1" smtClean="0"/>
              <a:t>신한은행</a:t>
            </a:r>
            <a:r>
              <a:rPr lang="ko-KR" altLang="en-US" dirty="0" smtClean="0"/>
              <a:t> 지원</a:t>
            </a:r>
            <a:r>
              <a:rPr lang="en-US" altLang="ko-KR" dirty="0" smtClean="0"/>
              <a:t>) : 3.07(</a:t>
            </a:r>
            <a:r>
              <a:rPr lang="ko-KR" altLang="en-US" dirty="0" smtClean="0"/>
              <a:t>월</a:t>
            </a:r>
            <a:r>
              <a:rPr lang="en-US" altLang="ko-KR" dirty="0" smtClean="0"/>
              <a:t>) – 3.08(</a:t>
            </a:r>
            <a:r>
              <a:rPr lang="ko-KR" altLang="en-US" dirty="0" smtClean="0"/>
              <a:t>화</a:t>
            </a:r>
            <a:r>
              <a:rPr lang="en-US" altLang="ko-KR" dirty="0" smtClean="0"/>
              <a:t>)  </a:t>
            </a:r>
            <a:r>
              <a:rPr lang="ko-KR" altLang="en-US" dirty="0" err="1" smtClean="0"/>
              <a:t>상영바이오관</a:t>
            </a:r>
            <a:r>
              <a:rPr lang="ko-KR" altLang="en-US" dirty="0" smtClean="0"/>
              <a:t> </a:t>
            </a:r>
            <a:r>
              <a:rPr lang="en-US" altLang="ko-KR" dirty="0" smtClean="0"/>
              <a:t>1</a:t>
            </a:r>
            <a:r>
              <a:rPr lang="ko-KR" altLang="en-US" dirty="0" smtClean="0"/>
              <a:t>층</a:t>
            </a:r>
            <a:r>
              <a:rPr lang="ko-KR" altLang="en-US" baseline="0" dirty="0" smtClean="0"/>
              <a:t>  세미나실 </a:t>
            </a:r>
            <a:r>
              <a:rPr lang="en-US" altLang="ko-KR" baseline="0" dirty="0" smtClean="0"/>
              <a:t>1,2</a:t>
            </a:r>
          </a:p>
          <a:p>
            <a:r>
              <a:rPr lang="ko-KR" altLang="en-US" baseline="0" dirty="0" smtClean="0"/>
              <a:t>외국인 학생 </a:t>
            </a:r>
            <a:r>
              <a:rPr lang="en-US" altLang="ko-KR" baseline="0" dirty="0" smtClean="0"/>
              <a:t>(regular) : </a:t>
            </a:r>
            <a:r>
              <a:rPr lang="ko-KR" altLang="en-US" baseline="0" dirty="0" smtClean="0"/>
              <a:t>온라인 예약등록 없이 여권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외국인 등록증 지참하여 </a:t>
            </a:r>
            <a:r>
              <a:rPr lang="ko-KR" altLang="en-US" baseline="0" dirty="0" err="1" smtClean="0"/>
              <a:t>신한은행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동국대지점</a:t>
            </a:r>
            <a:r>
              <a:rPr lang="ko-KR" altLang="en-US" baseline="0" dirty="0" smtClean="0"/>
              <a:t> 방문 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89339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바이오메디캠퍼스</a:t>
            </a:r>
            <a:r>
              <a:rPr lang="ko-KR" altLang="en-US" dirty="0" smtClean="0"/>
              <a:t> </a:t>
            </a:r>
            <a:r>
              <a:rPr lang="en-US" altLang="ko-KR" dirty="0" smtClean="0"/>
              <a:t>( </a:t>
            </a:r>
            <a:r>
              <a:rPr lang="ko-KR" altLang="en-US" dirty="0" smtClean="0"/>
              <a:t>예약신청 확정업무 </a:t>
            </a:r>
            <a:r>
              <a:rPr lang="ko-KR" altLang="en-US" dirty="0" err="1" smtClean="0"/>
              <a:t>신한은행</a:t>
            </a:r>
            <a:r>
              <a:rPr lang="ko-KR" altLang="en-US" dirty="0" smtClean="0"/>
              <a:t> 지원</a:t>
            </a:r>
            <a:r>
              <a:rPr lang="en-US" altLang="ko-KR" dirty="0" smtClean="0"/>
              <a:t>) : 3.07(</a:t>
            </a:r>
            <a:r>
              <a:rPr lang="ko-KR" altLang="en-US" dirty="0" smtClean="0"/>
              <a:t>월</a:t>
            </a:r>
            <a:r>
              <a:rPr lang="en-US" altLang="ko-KR" dirty="0" smtClean="0"/>
              <a:t>) – 3.08(</a:t>
            </a:r>
            <a:r>
              <a:rPr lang="ko-KR" altLang="en-US" dirty="0" smtClean="0"/>
              <a:t>화</a:t>
            </a:r>
            <a:r>
              <a:rPr lang="en-US" altLang="ko-KR" dirty="0" smtClean="0"/>
              <a:t>)  </a:t>
            </a:r>
            <a:r>
              <a:rPr lang="ko-KR" altLang="en-US" dirty="0" err="1" smtClean="0"/>
              <a:t>상영바이오관</a:t>
            </a:r>
            <a:r>
              <a:rPr lang="ko-KR" altLang="en-US" dirty="0" smtClean="0"/>
              <a:t> </a:t>
            </a:r>
            <a:r>
              <a:rPr lang="en-US" altLang="ko-KR" dirty="0" smtClean="0"/>
              <a:t>1</a:t>
            </a:r>
            <a:r>
              <a:rPr lang="ko-KR" altLang="en-US" dirty="0" smtClean="0"/>
              <a:t>층</a:t>
            </a:r>
            <a:r>
              <a:rPr lang="ko-KR" altLang="en-US" baseline="0" dirty="0" smtClean="0"/>
              <a:t>  세미나실 </a:t>
            </a:r>
            <a:r>
              <a:rPr lang="en-US" altLang="ko-KR" baseline="0" dirty="0" smtClean="0"/>
              <a:t>1,2</a:t>
            </a:r>
          </a:p>
          <a:p>
            <a:r>
              <a:rPr lang="ko-KR" altLang="en-US" baseline="0" dirty="0" smtClean="0"/>
              <a:t>외국인 학생 </a:t>
            </a:r>
            <a:r>
              <a:rPr lang="en-US" altLang="ko-KR" baseline="0" dirty="0" smtClean="0"/>
              <a:t>(regular) : </a:t>
            </a:r>
            <a:r>
              <a:rPr lang="ko-KR" altLang="en-US" baseline="0" dirty="0" smtClean="0"/>
              <a:t>온라인 예약등록 없이 여권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외국인 등록증 지참하여 </a:t>
            </a:r>
            <a:r>
              <a:rPr lang="ko-KR" altLang="en-US" baseline="0" dirty="0" err="1" smtClean="0"/>
              <a:t>신한은행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동국대지점</a:t>
            </a:r>
            <a:r>
              <a:rPr lang="ko-KR" altLang="en-US" baseline="0" dirty="0" smtClean="0"/>
              <a:t> 방문 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55566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바이오메디캠퍼스</a:t>
            </a:r>
            <a:r>
              <a:rPr lang="ko-KR" altLang="en-US" dirty="0" smtClean="0"/>
              <a:t> </a:t>
            </a:r>
            <a:r>
              <a:rPr lang="en-US" altLang="ko-KR" dirty="0" smtClean="0"/>
              <a:t>( </a:t>
            </a:r>
            <a:r>
              <a:rPr lang="ko-KR" altLang="en-US" dirty="0" smtClean="0"/>
              <a:t>예약신청 확정업무 </a:t>
            </a:r>
            <a:r>
              <a:rPr lang="ko-KR" altLang="en-US" dirty="0" err="1" smtClean="0"/>
              <a:t>신한은행</a:t>
            </a:r>
            <a:r>
              <a:rPr lang="ko-KR" altLang="en-US" dirty="0" smtClean="0"/>
              <a:t> 지원</a:t>
            </a:r>
            <a:r>
              <a:rPr lang="en-US" altLang="ko-KR" dirty="0" smtClean="0"/>
              <a:t>) : 3.07(</a:t>
            </a:r>
            <a:r>
              <a:rPr lang="ko-KR" altLang="en-US" dirty="0" smtClean="0"/>
              <a:t>월</a:t>
            </a:r>
            <a:r>
              <a:rPr lang="en-US" altLang="ko-KR" dirty="0" smtClean="0"/>
              <a:t>) – 3.08(</a:t>
            </a:r>
            <a:r>
              <a:rPr lang="ko-KR" altLang="en-US" dirty="0" smtClean="0"/>
              <a:t>화</a:t>
            </a:r>
            <a:r>
              <a:rPr lang="en-US" altLang="ko-KR" dirty="0" smtClean="0"/>
              <a:t>)  </a:t>
            </a:r>
            <a:r>
              <a:rPr lang="ko-KR" altLang="en-US" dirty="0" err="1" smtClean="0"/>
              <a:t>상영바이오관</a:t>
            </a:r>
            <a:r>
              <a:rPr lang="ko-KR" altLang="en-US" dirty="0" smtClean="0"/>
              <a:t> </a:t>
            </a:r>
            <a:r>
              <a:rPr lang="en-US" altLang="ko-KR" dirty="0" smtClean="0"/>
              <a:t>1</a:t>
            </a:r>
            <a:r>
              <a:rPr lang="ko-KR" altLang="en-US" dirty="0" smtClean="0"/>
              <a:t>층</a:t>
            </a:r>
            <a:r>
              <a:rPr lang="ko-KR" altLang="en-US" baseline="0" dirty="0" smtClean="0"/>
              <a:t>  세미나실 </a:t>
            </a:r>
            <a:r>
              <a:rPr lang="en-US" altLang="ko-KR" baseline="0" dirty="0" smtClean="0"/>
              <a:t>1,2</a:t>
            </a:r>
          </a:p>
          <a:p>
            <a:r>
              <a:rPr lang="ko-KR" altLang="en-US" baseline="0" dirty="0" smtClean="0"/>
              <a:t>외국인 학생 </a:t>
            </a:r>
            <a:r>
              <a:rPr lang="en-US" altLang="ko-KR" baseline="0" dirty="0" smtClean="0"/>
              <a:t>(regular) : </a:t>
            </a:r>
            <a:r>
              <a:rPr lang="ko-KR" altLang="en-US" baseline="0" dirty="0" smtClean="0"/>
              <a:t>온라인 예약등록 없이 여권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외국인 등록증 지참하여 </a:t>
            </a:r>
            <a:r>
              <a:rPr lang="ko-KR" altLang="en-US" baseline="0" dirty="0" err="1" smtClean="0"/>
              <a:t>신한은행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동국대지점</a:t>
            </a:r>
            <a:r>
              <a:rPr lang="ko-KR" altLang="en-US" baseline="0" dirty="0" smtClean="0"/>
              <a:t> 방문 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593113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바이오메디캠퍼스</a:t>
            </a:r>
            <a:r>
              <a:rPr lang="ko-KR" altLang="en-US" dirty="0" smtClean="0"/>
              <a:t> </a:t>
            </a:r>
            <a:r>
              <a:rPr lang="en-US" altLang="ko-KR" dirty="0" smtClean="0"/>
              <a:t>( </a:t>
            </a:r>
            <a:r>
              <a:rPr lang="ko-KR" altLang="en-US" dirty="0" smtClean="0"/>
              <a:t>예약신청 확정업무 </a:t>
            </a:r>
            <a:r>
              <a:rPr lang="ko-KR" altLang="en-US" dirty="0" err="1" smtClean="0"/>
              <a:t>신한은행</a:t>
            </a:r>
            <a:r>
              <a:rPr lang="ko-KR" altLang="en-US" dirty="0" smtClean="0"/>
              <a:t> 지원</a:t>
            </a:r>
            <a:r>
              <a:rPr lang="en-US" altLang="ko-KR" dirty="0" smtClean="0"/>
              <a:t>) : 3.07(</a:t>
            </a:r>
            <a:r>
              <a:rPr lang="ko-KR" altLang="en-US" dirty="0" smtClean="0"/>
              <a:t>월</a:t>
            </a:r>
            <a:r>
              <a:rPr lang="en-US" altLang="ko-KR" dirty="0" smtClean="0"/>
              <a:t>) – 3.08(</a:t>
            </a:r>
            <a:r>
              <a:rPr lang="ko-KR" altLang="en-US" dirty="0" smtClean="0"/>
              <a:t>화</a:t>
            </a:r>
            <a:r>
              <a:rPr lang="en-US" altLang="ko-KR" dirty="0" smtClean="0"/>
              <a:t>)  </a:t>
            </a:r>
            <a:r>
              <a:rPr lang="ko-KR" altLang="en-US" dirty="0" err="1" smtClean="0"/>
              <a:t>상영바이오관</a:t>
            </a:r>
            <a:r>
              <a:rPr lang="ko-KR" altLang="en-US" dirty="0" smtClean="0"/>
              <a:t> </a:t>
            </a:r>
            <a:r>
              <a:rPr lang="en-US" altLang="ko-KR" dirty="0" smtClean="0"/>
              <a:t>1</a:t>
            </a:r>
            <a:r>
              <a:rPr lang="ko-KR" altLang="en-US" dirty="0" smtClean="0"/>
              <a:t>층</a:t>
            </a:r>
            <a:r>
              <a:rPr lang="ko-KR" altLang="en-US" baseline="0" dirty="0" smtClean="0"/>
              <a:t>  세미나실 </a:t>
            </a:r>
            <a:r>
              <a:rPr lang="en-US" altLang="ko-KR" baseline="0" dirty="0" smtClean="0"/>
              <a:t>1,2</a:t>
            </a:r>
          </a:p>
          <a:p>
            <a:r>
              <a:rPr lang="ko-KR" altLang="en-US" baseline="0" dirty="0" smtClean="0"/>
              <a:t>외국인 학생 </a:t>
            </a:r>
            <a:r>
              <a:rPr lang="en-US" altLang="ko-KR" baseline="0" dirty="0" smtClean="0"/>
              <a:t>(regular) : </a:t>
            </a:r>
            <a:r>
              <a:rPr lang="ko-KR" altLang="en-US" baseline="0" dirty="0" smtClean="0"/>
              <a:t>온라인 예약등록 없이 여권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외국인 등록증 지참하여 </a:t>
            </a:r>
            <a:r>
              <a:rPr lang="ko-KR" altLang="en-US" baseline="0" dirty="0" err="1" smtClean="0"/>
              <a:t>신한은행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동국대지점</a:t>
            </a:r>
            <a:r>
              <a:rPr lang="ko-KR" altLang="en-US" baseline="0" dirty="0" smtClean="0"/>
              <a:t> 방문 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195739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D2A0C0-B899-4B08-995F-9A9948A7CAB6}" type="slidenum">
              <a:rPr lang="en-US" altLang="ko-KR" smtClean="0"/>
              <a:pPr>
                <a:defRPr/>
              </a:pPr>
              <a:t>10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904137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바이오메디캠퍼스</a:t>
            </a:r>
            <a:r>
              <a:rPr lang="ko-KR" altLang="en-US" dirty="0" smtClean="0"/>
              <a:t> </a:t>
            </a:r>
            <a:r>
              <a:rPr lang="en-US" altLang="ko-KR" dirty="0" smtClean="0"/>
              <a:t>( </a:t>
            </a:r>
            <a:r>
              <a:rPr lang="ko-KR" altLang="en-US" dirty="0" smtClean="0"/>
              <a:t>예약신청 확정업무 </a:t>
            </a:r>
            <a:r>
              <a:rPr lang="ko-KR" altLang="en-US" dirty="0" err="1" smtClean="0"/>
              <a:t>신한은행</a:t>
            </a:r>
            <a:r>
              <a:rPr lang="ko-KR" altLang="en-US" dirty="0" smtClean="0"/>
              <a:t> 지원</a:t>
            </a:r>
            <a:r>
              <a:rPr lang="en-US" altLang="ko-KR" dirty="0" smtClean="0"/>
              <a:t>) : 3.07(</a:t>
            </a:r>
            <a:r>
              <a:rPr lang="ko-KR" altLang="en-US" dirty="0" smtClean="0"/>
              <a:t>월</a:t>
            </a:r>
            <a:r>
              <a:rPr lang="en-US" altLang="ko-KR" dirty="0" smtClean="0"/>
              <a:t>) – 3.08(</a:t>
            </a:r>
            <a:r>
              <a:rPr lang="ko-KR" altLang="en-US" dirty="0" smtClean="0"/>
              <a:t>화</a:t>
            </a:r>
            <a:r>
              <a:rPr lang="en-US" altLang="ko-KR" dirty="0" smtClean="0"/>
              <a:t>)  </a:t>
            </a:r>
            <a:r>
              <a:rPr lang="ko-KR" altLang="en-US" dirty="0" err="1" smtClean="0"/>
              <a:t>상영바이오관</a:t>
            </a:r>
            <a:r>
              <a:rPr lang="ko-KR" altLang="en-US" dirty="0" smtClean="0"/>
              <a:t> </a:t>
            </a:r>
            <a:r>
              <a:rPr lang="en-US" altLang="ko-KR" dirty="0" smtClean="0"/>
              <a:t>1</a:t>
            </a:r>
            <a:r>
              <a:rPr lang="ko-KR" altLang="en-US" dirty="0" smtClean="0"/>
              <a:t>층</a:t>
            </a:r>
            <a:r>
              <a:rPr lang="ko-KR" altLang="en-US" baseline="0" dirty="0" smtClean="0"/>
              <a:t>  세미나실 </a:t>
            </a:r>
            <a:r>
              <a:rPr lang="en-US" altLang="ko-KR" baseline="0" dirty="0" smtClean="0"/>
              <a:t>1,2</a:t>
            </a:r>
          </a:p>
          <a:p>
            <a:r>
              <a:rPr lang="ko-KR" altLang="en-US" baseline="0" dirty="0" smtClean="0"/>
              <a:t>외국인 학생 </a:t>
            </a:r>
            <a:r>
              <a:rPr lang="en-US" altLang="ko-KR" baseline="0" dirty="0" smtClean="0"/>
              <a:t>(regular) : </a:t>
            </a:r>
            <a:r>
              <a:rPr lang="ko-KR" altLang="en-US" baseline="0" dirty="0" smtClean="0"/>
              <a:t>온라인 예약등록 없이 여권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외국인 등록증 지참하여 </a:t>
            </a:r>
            <a:r>
              <a:rPr lang="ko-KR" altLang="en-US" baseline="0" dirty="0" err="1" smtClean="0"/>
              <a:t>신한은행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동국대지점</a:t>
            </a:r>
            <a:r>
              <a:rPr lang="ko-KR" altLang="en-US" baseline="0" dirty="0" smtClean="0"/>
              <a:t> 방문 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11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765222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바이오메디캠퍼스</a:t>
            </a:r>
            <a:r>
              <a:rPr lang="ko-KR" altLang="en-US" dirty="0" smtClean="0"/>
              <a:t> </a:t>
            </a:r>
            <a:r>
              <a:rPr lang="en-US" altLang="ko-KR" dirty="0" smtClean="0"/>
              <a:t>( </a:t>
            </a:r>
            <a:r>
              <a:rPr lang="ko-KR" altLang="en-US" dirty="0" smtClean="0"/>
              <a:t>예약신청 확정업무 </a:t>
            </a:r>
            <a:r>
              <a:rPr lang="ko-KR" altLang="en-US" dirty="0" err="1" smtClean="0"/>
              <a:t>신한은행</a:t>
            </a:r>
            <a:r>
              <a:rPr lang="ko-KR" altLang="en-US" dirty="0" smtClean="0"/>
              <a:t> 지원</a:t>
            </a:r>
            <a:r>
              <a:rPr lang="en-US" altLang="ko-KR" dirty="0" smtClean="0"/>
              <a:t>) : 3.07(</a:t>
            </a:r>
            <a:r>
              <a:rPr lang="ko-KR" altLang="en-US" dirty="0" smtClean="0"/>
              <a:t>월</a:t>
            </a:r>
            <a:r>
              <a:rPr lang="en-US" altLang="ko-KR" dirty="0" smtClean="0"/>
              <a:t>) – 3.08(</a:t>
            </a:r>
            <a:r>
              <a:rPr lang="ko-KR" altLang="en-US" dirty="0" smtClean="0"/>
              <a:t>화</a:t>
            </a:r>
            <a:r>
              <a:rPr lang="en-US" altLang="ko-KR" dirty="0" smtClean="0"/>
              <a:t>)  </a:t>
            </a:r>
            <a:r>
              <a:rPr lang="ko-KR" altLang="en-US" dirty="0" err="1" smtClean="0"/>
              <a:t>상영바이오관</a:t>
            </a:r>
            <a:r>
              <a:rPr lang="ko-KR" altLang="en-US" dirty="0" smtClean="0"/>
              <a:t> </a:t>
            </a:r>
            <a:r>
              <a:rPr lang="en-US" altLang="ko-KR" dirty="0" smtClean="0"/>
              <a:t>1</a:t>
            </a:r>
            <a:r>
              <a:rPr lang="ko-KR" altLang="en-US" dirty="0" smtClean="0"/>
              <a:t>층</a:t>
            </a:r>
            <a:r>
              <a:rPr lang="ko-KR" altLang="en-US" baseline="0" dirty="0" smtClean="0"/>
              <a:t>  세미나실 </a:t>
            </a:r>
            <a:r>
              <a:rPr lang="en-US" altLang="ko-KR" baseline="0" dirty="0" smtClean="0"/>
              <a:t>1,2</a:t>
            </a:r>
          </a:p>
          <a:p>
            <a:r>
              <a:rPr lang="ko-KR" altLang="en-US" baseline="0" dirty="0" smtClean="0"/>
              <a:t>외국인 학생 </a:t>
            </a:r>
            <a:r>
              <a:rPr lang="en-US" altLang="ko-KR" baseline="0" dirty="0" smtClean="0"/>
              <a:t>(regular) : </a:t>
            </a:r>
            <a:r>
              <a:rPr lang="ko-KR" altLang="en-US" baseline="0" dirty="0" smtClean="0"/>
              <a:t>온라인 예약등록 없이 여권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외국인 등록증 지참하여 </a:t>
            </a:r>
            <a:r>
              <a:rPr lang="ko-KR" altLang="en-US" baseline="0" dirty="0" err="1" smtClean="0"/>
              <a:t>신한은행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동국대지점</a:t>
            </a:r>
            <a:r>
              <a:rPr lang="ko-KR" altLang="en-US" baseline="0" dirty="0" smtClean="0"/>
              <a:t> 방문 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12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261739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13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40243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14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31687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gray">
          <a:xfrm>
            <a:off x="0" y="6524625"/>
            <a:ext cx="9144000" cy="333375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1D528D"/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4" name="Picture 2" descr="AS"/>
          <p:cNvPicPr>
            <a:picLocks noChangeAspect="1" noChangeArrowheads="1"/>
          </p:cNvPicPr>
          <p:nvPr userDrawn="1"/>
        </p:nvPicPr>
        <p:blipFill>
          <a:blip r:embed="rId2" cstate="print"/>
          <a:srcRect b="86852"/>
          <a:stretch>
            <a:fillRect/>
          </a:stretch>
        </p:blipFill>
        <p:spPr bwMode="auto">
          <a:xfrm>
            <a:off x="0" y="1"/>
            <a:ext cx="9144000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5762" y="119040"/>
            <a:ext cx="6615130" cy="500058"/>
          </a:xfrm>
        </p:spPr>
        <p:txBody>
          <a:bodyPr>
            <a:normAutofit/>
          </a:bodyPr>
          <a:lstStyle>
            <a:lvl1pPr algn="l">
              <a:defRPr sz="200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15313" y="6502400"/>
            <a:ext cx="928687" cy="365125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fld id="{FCBADC77-B742-4DB1-A4E0-25C4F6AF79A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3AE61-7361-4E5F-9281-AA1AFBFAE2E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A30B8-C330-4BE6-B160-5A1F8FFB9BC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FB676-483B-4AEA-AE35-A65879A115E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11523-DB49-47B9-86A7-0A5252C0912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E25F3-B78E-4FB5-A0BC-68AC9C4B472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E5763-EE5E-471B-87D7-60398518CB7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013E4-D496-4D7D-883C-8EADF18C5C6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360B6-7C9B-42EB-80B2-85AE8074A44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4D7B5-4915-4EC5-B55E-7613C65FC9C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C995B-FE73-42C4-981A-68C95D7B78C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9" name="Picture 1026" descr="cover"/>
          <p:cNvPicPr>
            <a:picLocks noChangeAspect="1" noChangeArrowheads="1"/>
          </p:cNvPicPr>
          <p:nvPr/>
        </p:nvPicPr>
        <p:blipFill>
          <a:blip r:embed="rId2" cstate="print"/>
          <a:srcRect b="59392"/>
          <a:stretch>
            <a:fillRect/>
          </a:stretch>
        </p:blipFill>
        <p:spPr bwMode="auto">
          <a:xfrm>
            <a:off x="-9502" y="0"/>
            <a:ext cx="9153503" cy="27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동대_PPT_표지_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349500"/>
            <a:ext cx="7772400" cy="1008063"/>
          </a:xfrm>
        </p:spPr>
        <p:txBody>
          <a:bodyPr/>
          <a:lstStyle>
            <a:lvl1pPr algn="r"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1050" y="3429000"/>
            <a:ext cx="6400800" cy="576263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1pPr>
          </a:lstStyle>
          <a:p>
            <a:r>
              <a:rPr lang="ko-KR" altLang="en-US"/>
              <a:t>마스터 부제목 스타일 편집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4876800"/>
            <a:ext cx="17859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319088"/>
            <a:ext cx="8382000" cy="6148387"/>
          </a:xfr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  <p:transition>
    <p:split orient="vert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</p:spTree>
  </p:cSld>
  <p:clrMapOvr>
    <a:masterClrMapping/>
  </p:clrMapOvr>
  <p:transition>
    <p:split orient="vert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1_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endParaRPr lang="ko-KR" altLang="en-US" noProof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kern="1200">
              <a:solidFill>
                <a:srgbClr val="1D528D"/>
              </a:solidFill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kern="1200">
              <a:solidFill>
                <a:srgbClr val="1D528D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3370263"/>
            <a:ext cx="3143250" cy="348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제목 개체 틀 1"/>
          <p:cNvSpPr>
            <a:spLocks noGrp="1"/>
          </p:cNvSpPr>
          <p:nvPr>
            <p:ph type="title"/>
          </p:nvPr>
        </p:nvSpPr>
        <p:spPr>
          <a:xfrm>
            <a:off x="457200" y="12858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4876800"/>
            <a:ext cx="17859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319088"/>
            <a:ext cx="8382000" cy="6148387"/>
          </a:xfr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  <p:transition>
    <p:split orient="vert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</p:spTree>
  </p:cSld>
  <p:clrMapOvr>
    <a:masterClrMapping/>
  </p:clrMapOvr>
  <p:transition>
    <p:split orient="vert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1_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endParaRPr lang="ko-KR" altLang="en-US" noProof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kern="1200">
              <a:solidFill>
                <a:srgbClr val="1D528D"/>
              </a:solidFill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kern="1200">
              <a:solidFill>
                <a:srgbClr val="1D528D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26" descr="cover"/>
          <p:cNvPicPr>
            <a:picLocks noChangeAspect="1" noChangeArrowheads="1"/>
          </p:cNvPicPr>
          <p:nvPr userDrawn="1"/>
        </p:nvPicPr>
        <p:blipFill>
          <a:blip r:embed="rId2" cstate="print"/>
          <a:srcRect b="59392"/>
          <a:stretch>
            <a:fillRect/>
          </a:stretch>
        </p:blipFill>
        <p:spPr bwMode="auto">
          <a:xfrm>
            <a:off x="-9525" y="0"/>
            <a:ext cx="9153525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r" rtl="0" fontAlgn="base" latinLnBrk="1">
              <a:spcBef>
                <a:spcPct val="0"/>
              </a:spcBef>
              <a:spcAft>
                <a:spcPct val="0"/>
              </a:spcAft>
              <a:defRPr/>
            </a:pPr>
            <a:fld id="{D07EDF40-A87B-49E1-9312-15793348D873}" type="slidenum">
              <a:rPr kumimoji="1" lang="ko-KR" altLang="en-US" sz="1400" kern="120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 sz="1400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2714991"/>
            <a:ext cx="3733800" cy="4143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32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S"/>
          <p:cNvPicPr>
            <a:picLocks noChangeAspect="1" noChangeArrowheads="1"/>
          </p:cNvPicPr>
          <p:nvPr userDrawn="1"/>
        </p:nvPicPr>
        <p:blipFill>
          <a:blip r:embed="rId2" cstate="print"/>
          <a:srcRect t="2" b="86852"/>
          <a:stretch>
            <a:fillRect/>
          </a:stretch>
        </p:blipFill>
        <p:spPr bwMode="auto">
          <a:xfrm>
            <a:off x="0" y="0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066"/>
            <a:ext cx="8229600" cy="715962"/>
          </a:xfrm>
        </p:spPr>
        <p:txBody>
          <a:bodyPr>
            <a:normAutofit/>
          </a:bodyPr>
          <a:lstStyle>
            <a:lvl1pPr algn="l"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7315200" cy="715962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4876800"/>
            <a:ext cx="17859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gray">
          <a:xfrm>
            <a:off x="0" y="6524625"/>
            <a:ext cx="9144000" cy="333375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1D528D"/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4" name="Picture 2" descr="AS"/>
          <p:cNvPicPr>
            <a:picLocks noChangeAspect="1" noChangeArrowheads="1"/>
          </p:cNvPicPr>
          <p:nvPr userDrawn="1"/>
        </p:nvPicPr>
        <p:blipFill>
          <a:blip r:embed="rId2" cstate="print"/>
          <a:srcRect b="86852"/>
          <a:stretch>
            <a:fillRect/>
          </a:stretch>
        </p:blipFill>
        <p:spPr bwMode="auto">
          <a:xfrm>
            <a:off x="0" y="1"/>
            <a:ext cx="9144000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5762" y="119040"/>
            <a:ext cx="6615130" cy="500058"/>
          </a:xfrm>
        </p:spPr>
        <p:txBody>
          <a:bodyPr>
            <a:normAutofit/>
          </a:bodyPr>
          <a:lstStyle>
            <a:lvl1pPr algn="l">
              <a:defRPr sz="200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15313" y="6502400"/>
            <a:ext cx="928687" cy="365125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fld id="{FCBADC77-B742-4DB1-A4E0-25C4F6AF79A0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3AE61-7361-4E5F-9281-AA1AFBFAE2E0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A30B8-C330-4BE6-B160-5A1F8FFB9BC7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FB676-483B-4AEA-AE35-A65879A115E7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11523-DB49-47B9-86A7-0A5252C09122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E25F3-B78E-4FB5-A0BC-68AC9C4B472E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E5763-EE5E-471B-87D7-60398518CB74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013E4-D496-4D7D-883C-8EADF18C5C65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360B6-7C9B-42EB-80B2-85AE8074A443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4D7B5-4915-4EC5-B55E-7613C65FC9C4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C995B-FE73-42C4-981A-68C95D7B78CF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47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D09A7EA3-501D-427D-89A6-FCC717812C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9" r:id="rId1"/>
    <p:sldLayoutId id="2147484209" r:id="rId2"/>
    <p:sldLayoutId id="2147484210" r:id="rId3"/>
    <p:sldLayoutId id="2147484211" r:id="rId4"/>
    <p:sldLayoutId id="2147484212" r:id="rId5"/>
    <p:sldLayoutId id="2147484213" r:id="rId6"/>
    <p:sldLayoutId id="2147484214" r:id="rId7"/>
    <p:sldLayoutId id="2147484215" r:id="rId8"/>
    <p:sldLayoutId id="2147484216" r:id="rId9"/>
    <p:sldLayoutId id="2147484217" r:id="rId10"/>
    <p:sldLayoutId id="2147484218" r:id="rId11"/>
  </p:sldLayoutIdLst>
  <p:transition>
    <p:split orient="vert"/>
  </p:transition>
  <p:hf sldNum="0"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ppt format"/>
          <p:cNvPicPr>
            <a:picLocks noChangeAspect="1" noChangeArrowheads="1"/>
          </p:cNvPicPr>
          <p:nvPr/>
        </p:nvPicPr>
        <p:blipFill>
          <a:blip r:embed="rId14" cstate="print"/>
          <a:srcRect l="44647" t="50934" r="42658" b="3489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latinLnBrk="1"/>
            <a:endParaRPr lang="ko-KR" altLang="en-US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latinLnBrk="1"/>
            <a:endParaRPr lang="ko-KR" altLang="en-US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latinLnBrk="1"/>
            <a:fld id="{23483237-DD2C-4733-B4F2-882158DAA701}" type="slidenum">
              <a:rPr lang="ko-KR" altLang="en-US" kern="1200" smtClean="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rtl="0" latinLnBrk="1"/>
              <a:t>‹#›</a:t>
            </a:fld>
            <a:endParaRPr lang="ko-KR" altLang="en-US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12" name="Picture 2" descr="AS"/>
          <p:cNvPicPr>
            <a:picLocks noChangeAspect="1" noChangeArrowheads="1"/>
          </p:cNvPicPr>
          <p:nvPr/>
        </p:nvPicPr>
        <p:blipFill>
          <a:blip r:embed="rId15" cstate="print"/>
          <a:srcRect b="86852"/>
          <a:stretch>
            <a:fillRect/>
          </a:stretch>
        </p:blipFill>
        <p:spPr bwMode="auto">
          <a:xfrm>
            <a:off x="1" y="0"/>
            <a:ext cx="9144000" cy="84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21" r:id="rId1"/>
    <p:sldLayoutId id="2147484222" r:id="rId2"/>
    <p:sldLayoutId id="2147484223" r:id="rId3"/>
    <p:sldLayoutId id="2147484224" r:id="rId4"/>
    <p:sldLayoutId id="2147484225" r:id="rId5"/>
    <p:sldLayoutId id="2147484226" r:id="rId6"/>
    <p:sldLayoutId id="2147484227" r:id="rId7"/>
    <p:sldLayoutId id="2147484228" r:id="rId8"/>
    <p:sldLayoutId id="2147484229" r:id="rId9"/>
    <p:sldLayoutId id="2147484230" r:id="rId10"/>
    <p:sldLayoutId id="2147484231" r:id="rId11"/>
    <p:sldLayoutId id="2147484232" r:id="rId12"/>
  </p:sldLayoutIdLst>
  <p:transition>
    <p:split orient="vert"/>
  </p:transition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S"/>
          <p:cNvPicPr>
            <a:picLocks noChangeAspect="1" noChangeArrowheads="1"/>
          </p:cNvPicPr>
          <p:nvPr/>
        </p:nvPicPr>
        <p:blipFill>
          <a:blip r:embed="rId13" cstate="print"/>
          <a:srcRect b="86852"/>
          <a:stretch>
            <a:fillRect/>
          </a:stretch>
        </p:blipFill>
        <p:spPr bwMode="auto">
          <a:xfrm>
            <a:off x="0" y="123825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5634" name="Rectangle 2"/>
          <p:cNvSpPr>
            <a:spLocks noChangeArrowheads="1"/>
          </p:cNvSpPr>
          <p:nvPr/>
        </p:nvSpPr>
        <p:spPr bwMode="gray">
          <a:xfrm>
            <a:off x="0" y="6524625"/>
            <a:ext cx="9144000" cy="333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kern="1200">
              <a:solidFill>
                <a:srgbClr val="1D528D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325641" name="Text Box 9"/>
          <p:cNvSpPr txBox="1">
            <a:spLocks noChangeArrowheads="1"/>
          </p:cNvSpPr>
          <p:nvPr/>
        </p:nvSpPr>
        <p:spPr bwMode="auto">
          <a:xfrm>
            <a:off x="8256588" y="6516688"/>
            <a:ext cx="7540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0" fontAlgn="base">
              <a:spcBef>
                <a:spcPct val="50000"/>
              </a:spcBef>
              <a:spcAft>
                <a:spcPct val="0"/>
              </a:spcAft>
              <a:defRPr/>
            </a:pPr>
            <a:fld id="{A3B02359-9363-4D71-A743-257F28B966DB}" type="slidenum">
              <a:rPr lang="en-US" altLang="ko-KR" sz="1400" b="1" kern="1200">
                <a:solidFill>
                  <a:srgbClr val="000000"/>
                </a:solidFill>
                <a:latin typeface="Arial" pitchFamily="34" charset="0"/>
                <a:ea typeface="굴림" pitchFamily="50" charset="-127"/>
                <a:cs typeface="+mn-cs"/>
              </a:rPr>
              <a:pPr algn="ctr" rtl="0"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altLang="ko-KR" sz="1400" b="1" kern="1200">
              <a:solidFill>
                <a:srgbClr val="000000"/>
              </a:solidFill>
              <a:latin typeface="Arial" pitchFamily="34" charset="0"/>
              <a:ea typeface="굴림" pitchFamily="50" charset="-127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5" r:id="rId11"/>
  </p:sldLayoutIdLst>
  <p:transition>
    <p:split orient="vert"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kumimoji="1" sz="28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S"/>
          <p:cNvPicPr>
            <a:picLocks noChangeAspect="1" noChangeArrowheads="1"/>
          </p:cNvPicPr>
          <p:nvPr/>
        </p:nvPicPr>
        <p:blipFill>
          <a:blip r:embed="rId13" cstate="print"/>
          <a:srcRect b="86852"/>
          <a:stretch>
            <a:fillRect/>
          </a:stretch>
        </p:blipFill>
        <p:spPr bwMode="auto">
          <a:xfrm>
            <a:off x="0" y="123825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5634" name="Rectangle 2"/>
          <p:cNvSpPr>
            <a:spLocks noChangeArrowheads="1"/>
          </p:cNvSpPr>
          <p:nvPr/>
        </p:nvSpPr>
        <p:spPr bwMode="gray">
          <a:xfrm>
            <a:off x="0" y="6524625"/>
            <a:ext cx="9144000" cy="333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kern="1200">
              <a:solidFill>
                <a:srgbClr val="1D528D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325641" name="Text Box 9"/>
          <p:cNvSpPr txBox="1">
            <a:spLocks noChangeArrowheads="1"/>
          </p:cNvSpPr>
          <p:nvPr/>
        </p:nvSpPr>
        <p:spPr bwMode="auto">
          <a:xfrm>
            <a:off x="8256588" y="6516688"/>
            <a:ext cx="7540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0" fontAlgn="base">
              <a:spcBef>
                <a:spcPct val="50000"/>
              </a:spcBef>
              <a:spcAft>
                <a:spcPct val="0"/>
              </a:spcAft>
              <a:defRPr/>
            </a:pPr>
            <a:fld id="{A3B02359-9363-4D71-A743-257F28B966DB}" type="slidenum">
              <a:rPr lang="en-US" altLang="ko-KR" sz="1400" b="1" kern="1200">
                <a:solidFill>
                  <a:srgbClr val="000000"/>
                </a:solidFill>
                <a:latin typeface="Arial" pitchFamily="34" charset="0"/>
                <a:ea typeface="굴림" pitchFamily="50" charset="-127"/>
                <a:cs typeface="+mn-cs"/>
              </a:rPr>
              <a:pPr algn="ctr" rtl="0"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altLang="ko-KR" sz="1400" b="1" kern="1200">
              <a:solidFill>
                <a:srgbClr val="000000"/>
              </a:solidFill>
              <a:latin typeface="Arial" pitchFamily="34" charset="0"/>
              <a:ea typeface="굴림" pitchFamily="50" charset="-127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8" r:id="rId1"/>
    <p:sldLayoutId id="2147484249" r:id="rId2"/>
    <p:sldLayoutId id="2147484250" r:id="rId3"/>
    <p:sldLayoutId id="2147484251" r:id="rId4"/>
    <p:sldLayoutId id="2147484252" r:id="rId5"/>
    <p:sldLayoutId id="2147484253" r:id="rId6"/>
    <p:sldLayoutId id="2147484254" r:id="rId7"/>
    <p:sldLayoutId id="2147484255" r:id="rId8"/>
    <p:sldLayoutId id="2147484256" r:id="rId9"/>
    <p:sldLayoutId id="2147484257" r:id="rId10"/>
    <p:sldLayoutId id="2147484258" r:id="rId11"/>
  </p:sldLayoutIdLst>
  <p:transition>
    <p:split orient="vert"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kumimoji="1" sz="28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AS"/>
          <p:cNvPicPr>
            <a:picLocks noChangeAspect="1" noChangeArrowheads="1"/>
          </p:cNvPicPr>
          <p:nvPr/>
        </p:nvPicPr>
        <p:blipFill>
          <a:blip r:embed="rId17" cstate="print"/>
          <a:srcRect b="89900"/>
          <a:stretch>
            <a:fillRect/>
          </a:stretch>
        </p:blipFill>
        <p:spPr bwMode="auto">
          <a:xfrm>
            <a:off x="0" y="0"/>
            <a:ext cx="9144000" cy="652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AS"/>
          <p:cNvPicPr>
            <a:picLocks noChangeAspect="1" noChangeArrowheads="1"/>
          </p:cNvPicPr>
          <p:nvPr/>
        </p:nvPicPr>
        <p:blipFill>
          <a:blip r:embed="rId17" cstate="print"/>
          <a:srcRect t="9438" b="86852"/>
          <a:stretch>
            <a:fillRect/>
          </a:stretch>
        </p:blipFill>
        <p:spPr bwMode="auto">
          <a:xfrm>
            <a:off x="0" y="609600"/>
            <a:ext cx="914400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229600" cy="498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endParaRPr lang="en-US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endParaRPr lang="en-US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0" r:id="rId1"/>
    <p:sldLayoutId id="2147484261" r:id="rId2"/>
    <p:sldLayoutId id="2147484262" r:id="rId3"/>
    <p:sldLayoutId id="2147484263" r:id="rId4"/>
    <p:sldLayoutId id="2147484264" r:id="rId5"/>
    <p:sldLayoutId id="2147484265" r:id="rId6"/>
    <p:sldLayoutId id="2147484266" r:id="rId7"/>
    <p:sldLayoutId id="2147484267" r:id="rId8"/>
    <p:sldLayoutId id="2147484268" r:id="rId9"/>
    <p:sldLayoutId id="2147484269" r:id="rId10"/>
    <p:sldLayoutId id="2147484270" r:id="rId11"/>
    <p:sldLayoutId id="2147484271" r:id="rId12"/>
    <p:sldLayoutId id="2147484272" r:id="rId13"/>
    <p:sldLayoutId id="2147484273" r:id="rId14"/>
    <p:sldLayoutId id="2147484274" r:id="rId15"/>
  </p:sldLayoutIdLst>
  <p:transition>
    <p:split orient="vert"/>
  </p:transition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HY울릉도M" pitchFamily="18" charset="-127"/>
          <a:ea typeface="HY울릉도M" pitchFamily="18" charset="-127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D09A7EA3-501D-427D-89A6-FCC717812CE1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6" r:id="rId1"/>
    <p:sldLayoutId id="2147484277" r:id="rId2"/>
    <p:sldLayoutId id="2147484278" r:id="rId3"/>
    <p:sldLayoutId id="2147484279" r:id="rId4"/>
    <p:sldLayoutId id="2147484280" r:id="rId5"/>
    <p:sldLayoutId id="2147484281" r:id="rId6"/>
    <p:sldLayoutId id="2147484282" r:id="rId7"/>
    <p:sldLayoutId id="2147484283" r:id="rId8"/>
    <p:sldLayoutId id="2147484284" r:id="rId9"/>
    <p:sldLayoutId id="2147484285" r:id="rId10"/>
    <p:sldLayoutId id="2147484286" r:id="rId11"/>
  </p:sldLayoutIdLst>
  <p:transition>
    <p:split orient="vert"/>
  </p:transition>
  <p:hf sldNum="0"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.shinhan.com/stdcard.jsp" TargetMode="Externa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JPG"/><Relationship Id="rId5" Type="http://schemas.openxmlformats.org/officeDocument/2006/relationships/hyperlink" Target="https://itunes.apple.com/kr/app/kb%EC%8A%A4%ED%83%80%EB%B1%85%ED%82%B9%25id373742138?mt=8" TargetMode="External"/><Relationship Id="rId4" Type="http://schemas.openxmlformats.org/officeDocument/2006/relationships/hyperlink" Target="https://play.google.com/store/apps/details?id=com.kbstar.kbbank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64"/>
          <a:stretch/>
        </p:blipFill>
        <p:spPr bwMode="auto">
          <a:xfrm>
            <a:off x="0" y="4143632"/>
            <a:ext cx="9144000" cy="2714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84213" y="2635252"/>
            <a:ext cx="7772400" cy="10080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kumimoji="0" lang="ko-KR" altLang="en-US" sz="3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</a:rPr>
              <a:t>일반대학원 학생증 발급 안내 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716016" y="1196752"/>
            <a:ext cx="4320480" cy="793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0" fontAlgn="base" latinLnBrk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2000" kern="1200" dirty="0">
              <a:solidFill>
                <a:srgbClr val="EEECE1">
                  <a:lumMod val="50000"/>
                </a:srgbClr>
              </a:solidFill>
              <a:latin typeface="+mj-ea"/>
              <a:ea typeface="+mj-ea"/>
            </a:endParaRPr>
          </a:p>
          <a:p>
            <a:pPr algn="r" rtl="0" fontAlgn="base" latinLnBrk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2000" kern="1200" dirty="0">
              <a:solidFill>
                <a:srgbClr val="EEECE1">
                  <a:lumMod val="50000"/>
                </a:srgbClr>
              </a:solidFill>
              <a:latin typeface="+mj-ea"/>
              <a:ea typeface="+mj-ea"/>
            </a:endParaRPr>
          </a:p>
          <a:p>
            <a:pPr algn="r" rtl="0" fontAlgn="base" latinLnBrk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2000" b="1" dirty="0" err="1" smtClean="0">
                <a:solidFill>
                  <a:srgbClr val="EEECE1">
                    <a:lumMod val="50000"/>
                  </a:srgbClr>
                </a:solidFill>
                <a:latin typeface="+mj-ea"/>
                <a:ea typeface="+mj-ea"/>
              </a:rPr>
              <a:t>교무</a:t>
            </a:r>
            <a:r>
              <a:rPr kumimoji="1" lang="ko-KR" altLang="en-US" sz="2000" b="1" kern="1200" dirty="0" err="1" smtClean="0">
                <a:solidFill>
                  <a:srgbClr val="EEECE1">
                    <a:lumMod val="50000"/>
                  </a:srgbClr>
                </a:solidFill>
                <a:latin typeface="+mj-ea"/>
                <a:ea typeface="+mj-ea"/>
              </a:rPr>
              <a:t>학생처</a:t>
            </a:r>
            <a:r>
              <a:rPr kumimoji="1" lang="ko-KR" altLang="en-US" sz="2000" b="1" kern="1200" dirty="0" smtClean="0">
                <a:solidFill>
                  <a:srgbClr val="EEECE1">
                    <a:lumMod val="50000"/>
                  </a:srgbClr>
                </a:solidFill>
                <a:latin typeface="+mj-ea"/>
                <a:ea typeface="+mj-ea"/>
              </a:rPr>
              <a:t> </a:t>
            </a:r>
            <a:r>
              <a:rPr kumimoji="1" lang="ko-KR" altLang="en-US" sz="2000" b="1" kern="1200" dirty="0" err="1" smtClean="0">
                <a:solidFill>
                  <a:srgbClr val="EEECE1">
                    <a:lumMod val="50000"/>
                  </a:srgbClr>
                </a:solidFill>
                <a:latin typeface="+mj-ea"/>
                <a:ea typeface="+mj-ea"/>
              </a:rPr>
              <a:t>학생지원팀</a:t>
            </a:r>
            <a:r>
              <a:rPr kumimoji="1" lang="ko-KR" altLang="en-US" sz="2000" b="1" kern="1200" dirty="0" smtClean="0">
                <a:solidFill>
                  <a:srgbClr val="EEECE1">
                    <a:lumMod val="50000"/>
                  </a:srgbClr>
                </a:solidFill>
                <a:latin typeface="+mj-ea"/>
                <a:ea typeface="+mj-ea"/>
              </a:rPr>
              <a:t> 학생</a:t>
            </a:r>
            <a:r>
              <a:rPr kumimoji="1" lang="en-US" altLang="ko-KR" sz="2000" b="1" kern="1200" dirty="0" smtClean="0">
                <a:solidFill>
                  <a:srgbClr val="EEECE1">
                    <a:lumMod val="50000"/>
                  </a:srgbClr>
                </a:solidFill>
                <a:latin typeface="+mj-ea"/>
                <a:ea typeface="+mj-ea"/>
              </a:rPr>
              <a:t>CS</a:t>
            </a:r>
            <a:r>
              <a:rPr kumimoji="1" lang="ko-KR" altLang="en-US" sz="2000" b="1" kern="1200" dirty="0" smtClean="0">
                <a:solidFill>
                  <a:srgbClr val="EEECE1">
                    <a:lumMod val="50000"/>
                  </a:srgbClr>
                </a:solidFill>
                <a:latin typeface="+mj-ea"/>
                <a:ea typeface="+mj-ea"/>
              </a:rPr>
              <a:t>센터</a:t>
            </a:r>
            <a:endParaRPr kumimoji="1" lang="ko-KR" altLang="en-US" sz="2000" b="1" kern="1200" dirty="0">
              <a:solidFill>
                <a:srgbClr val="EEECE1">
                  <a:lumMod val="50000"/>
                </a:srgb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53175742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98477" y="116632"/>
            <a:ext cx="35573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ko-KR" alt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동국대학교 학생증 안내</a:t>
            </a:r>
            <a:endParaRPr lang="ko-KR" altLang="en-US" sz="2400" kern="0" dirty="0">
              <a:solidFill>
                <a:srgbClr val="002060"/>
              </a:solidFill>
              <a:latin typeface="+mj-ea"/>
              <a:ea typeface="+mj-ea"/>
              <a:cs typeface="-윤고딕140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333872" y="1052736"/>
            <a:ext cx="8352928" cy="5112568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1400" dirty="0" smtClean="0">
              <a:latin typeface="+mj-ea"/>
              <a:ea typeface="+mj-ea"/>
            </a:endParaRPr>
          </a:p>
          <a:p>
            <a:pPr marL="342900" indent="-34290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ko-KR" altLang="en-US" sz="2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20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</a:rPr>
              <a:t>동국대학교 </a:t>
            </a:r>
            <a:r>
              <a:rPr lang="ko-KR" altLang="en-US" sz="2000" b="1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</a:rPr>
              <a:t>학생증</a:t>
            </a:r>
            <a:r>
              <a:rPr lang="ko-KR" altLang="en-US" sz="2000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</a:rPr>
              <a:t>은</a:t>
            </a:r>
            <a:r>
              <a:rPr lang="ko-KR" altLang="en-US" sz="2000" dirty="0">
                <a:latin typeface="+mj-ea"/>
                <a:ea typeface="+mj-ea"/>
              </a:rPr>
              <a:t> </a:t>
            </a:r>
            <a:r>
              <a:rPr lang="ko-KR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학생증</a:t>
            </a:r>
            <a:r>
              <a:rPr lang="ko-KR" altLang="en-US" sz="2000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</a:rPr>
              <a:t>으로 사용할 수 있는 </a:t>
            </a:r>
            <a:r>
              <a:rPr lang="ko-KR" altLang="en-US" sz="2000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전자신분증</a:t>
            </a:r>
            <a:r>
              <a:rPr lang="ko-KR" altLang="en-US" sz="2000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</a:rPr>
              <a:t>인</a:t>
            </a:r>
            <a:endParaRPr lang="en-US" altLang="ko-KR" sz="2000" dirty="0">
              <a:solidFill>
                <a:schemeClr val="tx1">
                  <a:lumMod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</a:rPr>
              <a:t>     </a:t>
            </a:r>
            <a:r>
              <a:rPr lang="ko-KR" altLang="en-US" sz="2000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</a:rPr>
              <a:t>동시에</a:t>
            </a:r>
            <a:r>
              <a:rPr lang="ko-KR" altLang="en-US" sz="2000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2000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</a:rPr>
              <a:t>체크카드</a:t>
            </a:r>
            <a:r>
              <a:rPr lang="en-US" altLang="ko-KR" sz="2000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2000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</a:rPr>
              <a:t>교통카드</a:t>
            </a:r>
            <a:r>
              <a:rPr lang="en-US" altLang="ko-KR" sz="2000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</a:rPr>
              <a:t>(T-Money)</a:t>
            </a:r>
            <a:r>
              <a:rPr lang="ko-KR" altLang="en-US" sz="2000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</a:rPr>
              <a:t> 등</a:t>
            </a:r>
            <a:r>
              <a:rPr lang="ko-KR" altLang="en-US" sz="2000" dirty="0">
                <a:latin typeface="+mj-ea"/>
                <a:ea typeface="+mj-ea"/>
              </a:rPr>
              <a:t> </a:t>
            </a:r>
            <a:r>
              <a:rPr lang="ko-KR" altLang="en-US" sz="2000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금융기능</a:t>
            </a:r>
            <a:r>
              <a:rPr lang="ko-KR" altLang="en-US" sz="2000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</a:rPr>
              <a:t>이 포함된</a:t>
            </a:r>
            <a:endParaRPr lang="en-US" altLang="ko-KR" sz="2000" dirty="0">
              <a:solidFill>
                <a:schemeClr val="tx1">
                  <a:lumMod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</a:rPr>
              <a:t>   </a:t>
            </a:r>
            <a:r>
              <a:rPr lang="ko-KR" altLang="en-US" sz="2000" dirty="0">
                <a:latin typeface="+mj-ea"/>
                <a:ea typeface="+mj-ea"/>
              </a:rPr>
              <a:t>  </a:t>
            </a:r>
            <a:r>
              <a:rPr lang="ko-KR" altLang="en-US" sz="2000" u="sng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다기능 스마트카드</a:t>
            </a:r>
            <a:r>
              <a:rPr lang="ko-KR" altLang="en-US" sz="2000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2000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</a:rPr>
              <a:t>입니다</a:t>
            </a:r>
            <a:r>
              <a:rPr lang="en-US" altLang="ko-KR" sz="2000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</a:rPr>
              <a:t>.</a:t>
            </a:r>
            <a:endParaRPr lang="ko-KR" altLang="en-US" sz="2000" dirty="0">
              <a:solidFill>
                <a:schemeClr val="tx1">
                  <a:lumMod val="5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4716016" y="3233114"/>
            <a:ext cx="3096344" cy="1780063"/>
            <a:chOff x="4716016" y="3233114"/>
            <a:chExt cx="3096344" cy="1780063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6016" y="3233114"/>
              <a:ext cx="3096344" cy="1780063"/>
            </a:xfrm>
            <a:prstGeom prst="rect">
              <a:avLst/>
            </a:prstGeom>
          </p:spPr>
        </p:pic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20272" y="3330343"/>
              <a:ext cx="668914" cy="699401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6953015" y="4029744"/>
              <a:ext cx="7265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b="1" dirty="0" smtClean="0">
                  <a:latin typeface="+mj-ea"/>
                  <a:ea typeface="+mj-ea"/>
                </a:rPr>
                <a:t>김동국</a:t>
              </a:r>
              <a:endParaRPr lang="en-US" altLang="ko-KR" sz="800" b="1" dirty="0" smtClean="0">
                <a:latin typeface="+mj-ea"/>
                <a:ea typeface="+mj-ea"/>
              </a:endParaRPr>
            </a:p>
            <a:p>
              <a:r>
                <a:rPr lang="en-US" altLang="ko-KR" sz="800" b="1" dirty="0" smtClean="0">
                  <a:latin typeface="+mj-ea"/>
                  <a:ea typeface="+mj-ea"/>
                </a:rPr>
                <a:t>2019******</a:t>
              </a:r>
            </a:p>
            <a:p>
              <a:r>
                <a:rPr lang="ko-KR" altLang="en-US" sz="800" b="1" dirty="0" smtClean="0">
                  <a:latin typeface="+mj-ea"/>
                  <a:ea typeface="+mj-ea"/>
                </a:rPr>
                <a:t>연극학부</a:t>
              </a:r>
              <a:endParaRPr lang="ko-KR" altLang="en-US" sz="800" b="1" dirty="0">
                <a:latin typeface="+mj-ea"/>
                <a:ea typeface="+mj-ea"/>
              </a:endParaRPr>
            </a:p>
          </p:txBody>
        </p:sp>
      </p:grpSp>
      <p:sp>
        <p:nvSpPr>
          <p:cNvPr id="7" name="모서리가 둥근 사각형 설명선 6"/>
          <p:cNvSpPr/>
          <p:nvPr/>
        </p:nvSpPr>
        <p:spPr>
          <a:xfrm rot="10800000">
            <a:off x="1547664" y="5425086"/>
            <a:ext cx="1500147" cy="432048"/>
          </a:xfrm>
          <a:prstGeom prst="wedgeRoundRectCallout">
            <a:avLst>
              <a:gd name="adj1" fmla="val 21323"/>
              <a:gd name="adj2" fmla="val 100081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19672" y="5502610"/>
            <a:ext cx="13233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i="1" dirty="0" err="1" smtClean="0">
                <a:latin typeface="+mj-ea"/>
                <a:ea typeface="+mj-ea"/>
              </a:rPr>
              <a:t>신한은행</a:t>
            </a:r>
            <a:r>
              <a:rPr lang="ko-KR" altLang="en-US" sz="1200" b="1" i="1" dirty="0" smtClean="0">
                <a:latin typeface="+mj-ea"/>
                <a:ea typeface="+mj-ea"/>
              </a:rPr>
              <a:t> 학생증</a:t>
            </a:r>
            <a:endParaRPr lang="ko-KR" altLang="en-US" sz="1200" b="1" i="1" dirty="0">
              <a:latin typeface="+mj-ea"/>
              <a:ea typeface="+mj-ea"/>
            </a:endParaRPr>
          </a:p>
        </p:txBody>
      </p:sp>
      <p:sp>
        <p:nvSpPr>
          <p:cNvPr id="17" name="모서리가 둥근 사각형 설명선 16"/>
          <p:cNvSpPr/>
          <p:nvPr/>
        </p:nvSpPr>
        <p:spPr>
          <a:xfrm rot="10800000">
            <a:off x="5514114" y="5425086"/>
            <a:ext cx="1500147" cy="432048"/>
          </a:xfrm>
          <a:prstGeom prst="wedgeRoundRectCallout">
            <a:avLst>
              <a:gd name="adj1" fmla="val 20753"/>
              <a:gd name="adj2" fmla="val 96125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98114" y="5502610"/>
            <a:ext cx="1332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i="1" dirty="0" smtClean="0">
                <a:latin typeface="+mj-ea"/>
                <a:ea typeface="+mj-ea"/>
              </a:rPr>
              <a:t>국민은행 학생증</a:t>
            </a:r>
            <a:endParaRPr lang="ko-KR" altLang="en-US" sz="1200" b="1" i="1" dirty="0">
              <a:latin typeface="+mj-ea"/>
              <a:ea typeface="+mj-ea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745232" y="3233114"/>
            <a:ext cx="3096344" cy="1780063"/>
            <a:chOff x="745232" y="3233114"/>
            <a:chExt cx="3096344" cy="1780063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232" y="3233114"/>
              <a:ext cx="3096344" cy="1780063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1619672" y="3538293"/>
              <a:ext cx="100811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b="1" dirty="0" smtClean="0">
                  <a:latin typeface="+mj-ea"/>
                  <a:ea typeface="+mj-ea"/>
                </a:rPr>
                <a:t>김동국</a:t>
              </a:r>
              <a:endParaRPr lang="en-US" altLang="ko-KR" sz="1000" b="1" dirty="0" smtClean="0">
                <a:latin typeface="+mj-ea"/>
                <a:ea typeface="+mj-ea"/>
              </a:endParaRPr>
            </a:p>
            <a:p>
              <a:r>
                <a:rPr lang="en-US" altLang="ko-KR" sz="1000" b="1" dirty="0" smtClean="0">
                  <a:latin typeface="+mj-ea"/>
                  <a:ea typeface="+mj-ea"/>
                </a:rPr>
                <a:t>2019******</a:t>
              </a:r>
            </a:p>
            <a:p>
              <a:r>
                <a:rPr lang="ko-KR" altLang="en-US" sz="1000" b="1" dirty="0" smtClean="0">
                  <a:latin typeface="+mj-ea"/>
                  <a:ea typeface="+mj-ea"/>
                </a:rPr>
                <a:t>예술대학</a:t>
              </a:r>
              <a:endParaRPr lang="en-US" altLang="ko-KR" sz="1000" b="1" dirty="0" smtClean="0">
                <a:latin typeface="+mj-ea"/>
                <a:ea typeface="+mj-ea"/>
              </a:endParaRPr>
            </a:p>
            <a:p>
              <a:r>
                <a:rPr lang="ko-KR" altLang="en-US" sz="1000" b="1" dirty="0" smtClean="0">
                  <a:latin typeface="+mj-ea"/>
                  <a:ea typeface="+mj-ea"/>
                </a:rPr>
                <a:t>연극학부</a:t>
              </a:r>
              <a:endParaRPr lang="ko-KR" altLang="en-US" sz="1000" b="1" dirty="0">
                <a:latin typeface="+mj-ea"/>
                <a:ea typeface="+mj-ea"/>
              </a:endParaRPr>
            </a:p>
          </p:txBody>
        </p:sp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15817" y="3330343"/>
              <a:ext cx="791556" cy="853264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976772" y="4589813"/>
              <a:ext cx="165101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b="1" dirty="0" smtClean="0">
                  <a:latin typeface="+mj-ea"/>
                  <a:ea typeface="+mj-ea"/>
                </a:rPr>
                <a:t>KIM DONGGUK</a:t>
              </a:r>
              <a:endParaRPr lang="ko-KR" altLang="en-US" sz="1100" b="1" dirty="0"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49214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7041" y="113030"/>
            <a:ext cx="41857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ko-KR" alt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동국대학교 학생증 주요기능</a:t>
            </a:r>
            <a:endParaRPr lang="ko-KR" altLang="en-US" sz="2400" kern="0" dirty="0">
              <a:solidFill>
                <a:srgbClr val="002060"/>
              </a:solidFill>
              <a:latin typeface="+mj-ea"/>
              <a:ea typeface="+mj-ea"/>
              <a:cs typeface="-윤고딕140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6089654" y="2708920"/>
            <a:ext cx="2658810" cy="2808312"/>
          </a:xfrm>
          <a:prstGeom prst="roundRect">
            <a:avLst>
              <a:gd name="adj" fmla="val 6036"/>
            </a:avLst>
          </a:prstGeom>
          <a:solidFill>
            <a:schemeClr val="bg1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1400" kern="0" dirty="0" smtClean="0">
              <a:latin typeface="+mj-ea"/>
              <a:ea typeface="+mj-ea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251521" y="2693910"/>
            <a:ext cx="2366752" cy="2463282"/>
          </a:xfrm>
          <a:prstGeom prst="roundRect">
            <a:avLst>
              <a:gd name="adj" fmla="val 6036"/>
            </a:avLst>
          </a:prstGeom>
          <a:solidFill>
            <a:schemeClr val="bg1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R="0" lvl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1400" kern="0" dirty="0" smtClean="0">
              <a:latin typeface="+mj-ea"/>
              <a:ea typeface="+mj-ea"/>
            </a:endParaRPr>
          </a:p>
        </p:txBody>
      </p:sp>
      <p:grpSp>
        <p:nvGrpSpPr>
          <p:cNvPr id="27" name="그룹 27"/>
          <p:cNvGrpSpPr>
            <a:grpSpLocks/>
          </p:cNvGrpSpPr>
          <p:nvPr/>
        </p:nvGrpSpPr>
        <p:grpSpPr bwMode="auto">
          <a:xfrm>
            <a:off x="663076" y="1469774"/>
            <a:ext cx="1682163" cy="1620000"/>
            <a:chOff x="809596" y="4071941"/>
            <a:chExt cx="1682175" cy="1620011"/>
          </a:xfrm>
          <a:solidFill>
            <a:srgbClr val="7295DC"/>
          </a:solidFill>
        </p:grpSpPr>
        <p:sp>
          <p:nvSpPr>
            <p:cNvPr id="28" name="AutoShape 90"/>
            <p:cNvSpPr>
              <a:spLocks noChangeArrowheads="1"/>
            </p:cNvSpPr>
            <p:nvPr/>
          </p:nvSpPr>
          <p:spPr bwMode="auto">
            <a:xfrm rot="14791043">
              <a:off x="1497314" y="4589398"/>
              <a:ext cx="598044" cy="1390870"/>
            </a:xfrm>
            <a:prstGeom prst="moon">
              <a:avLst>
                <a:gd name="adj" fmla="val 29239"/>
              </a:avLst>
            </a:prstGeom>
            <a:grpFill/>
            <a:ln w="9525" algn="ctr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lang="ko-KR" altLang="en-US" b="1">
                <a:latin typeface="+mj-ea"/>
                <a:ea typeface="+mj-ea"/>
              </a:endParaRPr>
            </a:p>
          </p:txBody>
        </p:sp>
        <p:sp>
          <p:nvSpPr>
            <p:cNvPr id="29" name="Oval 88"/>
            <p:cNvSpPr>
              <a:spLocks noChangeArrowheads="1"/>
            </p:cNvSpPr>
            <p:nvPr/>
          </p:nvSpPr>
          <p:spPr bwMode="auto">
            <a:xfrm>
              <a:off x="809596" y="4071941"/>
              <a:ext cx="1620011" cy="1620011"/>
            </a:xfrm>
            <a:prstGeom prst="ellipse">
              <a:avLst/>
            </a:prstGeom>
            <a:grpFill/>
            <a:ln w="31750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softRound"/>
            </a:sp3d>
          </p:spPr>
          <p:txBody>
            <a:bodyPr wrap="none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ko-KR" altLang="en-US" sz="1600" b="1" dirty="0" smtClean="0">
                  <a:solidFill>
                    <a:schemeClr val="bg1"/>
                  </a:solidFill>
                  <a:latin typeface="+mj-ea"/>
                  <a:ea typeface="+mj-ea"/>
                  <a:cs typeface="Ebrima" panose="02000000000000000000" pitchFamily="2" charset="0"/>
                </a:rPr>
                <a:t>도서관 및</a:t>
              </a:r>
              <a:endParaRPr lang="en-US" altLang="ko-KR" sz="1600" b="1" dirty="0" smtClean="0">
                <a:solidFill>
                  <a:schemeClr val="bg1"/>
                </a:solidFill>
                <a:latin typeface="+mj-ea"/>
                <a:ea typeface="+mj-ea"/>
                <a:cs typeface="Ebrima" panose="02000000000000000000" pitchFamily="2" charset="0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1600" b="1" dirty="0" smtClean="0">
                  <a:solidFill>
                    <a:schemeClr val="bg1"/>
                  </a:solidFill>
                  <a:latin typeface="+mj-ea"/>
                  <a:ea typeface="+mj-ea"/>
                  <a:cs typeface="Ebrima" panose="02000000000000000000" pitchFamily="2" charset="0"/>
                </a:rPr>
                <a:t>교내 시설 이용</a:t>
              </a:r>
              <a:endParaRPr lang="en-US" altLang="ko-KR" sz="1600" b="1" dirty="0" smtClean="0">
                <a:solidFill>
                  <a:schemeClr val="bg1"/>
                </a:solidFill>
                <a:latin typeface="+mj-ea"/>
                <a:ea typeface="+mj-ea"/>
                <a:cs typeface="Ebrima" panose="02000000000000000000" pitchFamily="2" charset="0"/>
              </a:endParaRPr>
            </a:p>
          </p:txBody>
        </p:sp>
      </p:grpSp>
      <p:sp>
        <p:nvSpPr>
          <p:cNvPr id="30" name="Oval 88"/>
          <p:cNvSpPr>
            <a:spLocks noChangeArrowheads="1"/>
          </p:cNvSpPr>
          <p:nvPr/>
        </p:nvSpPr>
        <p:spPr bwMode="auto">
          <a:xfrm>
            <a:off x="6472709" y="1448960"/>
            <a:ext cx="1619999" cy="1620000"/>
          </a:xfrm>
          <a:prstGeom prst="ellipse">
            <a:avLst/>
          </a:prstGeom>
          <a:solidFill>
            <a:srgbClr val="F79325"/>
          </a:solidFill>
          <a:ln w="31750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600" b="1" dirty="0" smtClean="0">
                <a:solidFill>
                  <a:schemeClr val="bg1"/>
                </a:solidFill>
                <a:latin typeface="+mj-ea"/>
                <a:ea typeface="+mj-ea"/>
              </a:rPr>
              <a:t>편의서비스</a:t>
            </a:r>
            <a:endParaRPr lang="en-US" altLang="ko-KR" sz="16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600" b="1" dirty="0" smtClean="0">
                <a:solidFill>
                  <a:schemeClr val="bg1"/>
                </a:solidFill>
                <a:latin typeface="+mj-ea"/>
                <a:ea typeface="+mj-ea"/>
              </a:rPr>
              <a:t>이용</a:t>
            </a:r>
            <a:endParaRPr lang="en-US" altLang="ko-KR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23528" y="1327499"/>
            <a:ext cx="1428750" cy="646331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3600" b="1" i="1" dirty="0">
                <a:solidFill>
                  <a:schemeClr val="bg2"/>
                </a:solidFill>
                <a:latin typeface="+mj-ea"/>
                <a:ea typeface="+mj-ea"/>
              </a:rPr>
              <a:t>One</a:t>
            </a:r>
            <a:endParaRPr lang="ko-KR" altLang="en-US" sz="3600" b="1" i="1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885041" y="1340768"/>
            <a:ext cx="1428750" cy="646331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3600" b="1" i="1" dirty="0" smtClean="0">
                <a:solidFill>
                  <a:schemeClr val="bg2"/>
                </a:solidFill>
                <a:latin typeface="+mj-ea"/>
                <a:ea typeface="+mj-ea"/>
              </a:rPr>
              <a:t>Three</a:t>
            </a:r>
            <a:endParaRPr lang="ko-KR" altLang="en-US" sz="3600" b="1" i="1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2915816" y="2702942"/>
            <a:ext cx="2899196" cy="3318346"/>
          </a:xfrm>
          <a:prstGeom prst="roundRect">
            <a:avLst>
              <a:gd name="adj" fmla="val 6036"/>
            </a:avLst>
          </a:prstGeom>
          <a:solidFill>
            <a:schemeClr val="bg1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1600" b="0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10000"/>
                </a:schemeClr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34" name="Oval 88"/>
          <p:cNvSpPr>
            <a:spLocks noChangeArrowheads="1"/>
          </p:cNvSpPr>
          <p:nvPr/>
        </p:nvSpPr>
        <p:spPr bwMode="auto">
          <a:xfrm>
            <a:off x="3551613" y="1448960"/>
            <a:ext cx="1619999" cy="1620000"/>
          </a:xfrm>
          <a:prstGeom prst="ellipse">
            <a:avLst/>
          </a:prstGeom>
          <a:solidFill>
            <a:srgbClr val="92D050"/>
          </a:solidFill>
          <a:ln w="31750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softRound"/>
          </a:sp3d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</a:rPr>
              <a:t>교통카드 </a:t>
            </a:r>
            <a:endParaRPr kumimoji="0" lang="en-US" altLang="ko-KR" sz="1600" b="1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</a:rPr>
              <a:t>&amp;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kern="0" dirty="0" smtClean="0">
                <a:solidFill>
                  <a:sysClr val="window" lastClr="FFFFFF"/>
                </a:solidFill>
                <a:latin typeface="+mj-ea"/>
                <a:ea typeface="+mj-ea"/>
              </a:rPr>
              <a:t>체크카드</a:t>
            </a: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058362" y="1342509"/>
            <a:ext cx="1428750" cy="646331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3600" b="1" i="1" dirty="0" smtClean="0">
                <a:solidFill>
                  <a:schemeClr val="bg2"/>
                </a:solidFill>
                <a:latin typeface="+mj-ea"/>
                <a:ea typeface="+mj-ea"/>
              </a:rPr>
              <a:t>Two</a:t>
            </a:r>
            <a:endParaRPr lang="ko-KR" altLang="en-US" sz="3600" b="1" i="1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73030" y="3323893"/>
            <a:ext cx="22682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도서관 출입 통제 기능</a:t>
            </a:r>
            <a:endParaRPr lang="ko-KR" altLang="en-US" sz="1400" b="1" dirty="0">
              <a:solidFill>
                <a:schemeClr val="tx1">
                  <a:lumMod val="50000"/>
                </a:schemeClr>
              </a:solidFill>
              <a:latin typeface="+mj-ea"/>
              <a:ea typeface="+mj-ea"/>
              <a:cs typeface="Tahoma" panose="020B060403050404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73030" y="3822014"/>
            <a:ext cx="22682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도서자료 대출 및 반납</a:t>
            </a:r>
            <a:endParaRPr lang="ko-KR" altLang="en-US" sz="1400" b="1" dirty="0">
              <a:solidFill>
                <a:schemeClr val="tx1">
                  <a:lumMod val="50000"/>
                </a:schemeClr>
              </a:solidFill>
              <a:latin typeface="+mj-ea"/>
              <a:ea typeface="+mj-ea"/>
              <a:cs typeface="Tahoma" panose="020B060403050404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73029" y="4320135"/>
            <a:ext cx="21791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열람실 좌석 배정      </a:t>
            </a:r>
            <a:endParaRPr lang="en-US" altLang="ko-KR" sz="1400" b="1" dirty="0" smtClean="0">
              <a:solidFill>
                <a:schemeClr val="tx1">
                  <a:lumMod val="50000"/>
                </a:schemeClr>
              </a:solidFill>
              <a:latin typeface="+mj-ea"/>
              <a:ea typeface="+mj-ea"/>
              <a:cs typeface="Tahoma" panose="020B0604030504040204" pitchFamily="34" charset="0"/>
            </a:endParaRPr>
          </a:p>
          <a:p>
            <a:r>
              <a:rPr lang="ko-KR" altLang="en-US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시스템 이용</a:t>
            </a:r>
            <a:endParaRPr lang="ko-KR" altLang="en-US" sz="1400" b="1" dirty="0">
              <a:solidFill>
                <a:schemeClr val="tx1">
                  <a:lumMod val="50000"/>
                </a:schemeClr>
              </a:solidFill>
              <a:latin typeface="+mj-ea"/>
              <a:ea typeface="+mj-ea"/>
              <a:cs typeface="Tahoma" panose="020B0604030504040204" pitchFamily="34" charset="0"/>
            </a:endParaRPr>
          </a:p>
        </p:txBody>
      </p:sp>
      <p:sp>
        <p:nvSpPr>
          <p:cNvPr id="39" name="직사각형 38"/>
          <p:cNvSpPr/>
          <p:nvPr/>
        </p:nvSpPr>
        <p:spPr>
          <a:xfrm rot="2389358">
            <a:off x="416201" y="3431402"/>
            <a:ext cx="45719" cy="45719"/>
          </a:xfrm>
          <a:prstGeom prst="rect">
            <a:avLst/>
          </a:prstGeom>
          <a:solidFill>
            <a:srgbClr val="FF00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40" name="직사각형 39"/>
          <p:cNvSpPr/>
          <p:nvPr/>
        </p:nvSpPr>
        <p:spPr>
          <a:xfrm rot="2389358">
            <a:off x="417974" y="3944861"/>
            <a:ext cx="45719" cy="45719"/>
          </a:xfrm>
          <a:prstGeom prst="rect">
            <a:avLst/>
          </a:prstGeom>
          <a:solidFill>
            <a:srgbClr val="FF00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41" name="직사각형 40"/>
          <p:cNvSpPr/>
          <p:nvPr/>
        </p:nvSpPr>
        <p:spPr>
          <a:xfrm rot="2389358">
            <a:off x="416200" y="4386389"/>
            <a:ext cx="45719" cy="45719"/>
          </a:xfrm>
          <a:prstGeom prst="rect">
            <a:avLst/>
          </a:prstGeom>
          <a:solidFill>
            <a:srgbClr val="FF00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163636" y="3272932"/>
            <a:ext cx="2462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선불 </a:t>
            </a:r>
            <a:r>
              <a:rPr lang="en-US" altLang="ko-KR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/ </a:t>
            </a:r>
            <a:r>
              <a:rPr lang="ko-KR" altLang="en-US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후불 교통카드 기능</a:t>
            </a:r>
            <a:endParaRPr lang="en-US" altLang="ko-KR" sz="1400" b="1" dirty="0" smtClean="0">
              <a:solidFill>
                <a:schemeClr val="tx1">
                  <a:lumMod val="50000"/>
                </a:schemeClr>
              </a:solidFill>
              <a:latin typeface="+mj-ea"/>
              <a:ea typeface="+mj-ea"/>
              <a:cs typeface="Tahoma" panose="020B0604030504040204" pitchFamily="34" charset="0"/>
            </a:endParaRPr>
          </a:p>
          <a:p>
            <a:r>
              <a:rPr lang="en-US" altLang="ko-KR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(</a:t>
            </a:r>
            <a:r>
              <a:rPr lang="ko-KR" altLang="en-US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선택 가능</a:t>
            </a:r>
            <a:r>
              <a:rPr lang="en-US" altLang="ko-KR" sz="1400" b="1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)</a:t>
            </a:r>
            <a:endParaRPr lang="ko-KR" altLang="en-US" sz="1400" b="1" dirty="0">
              <a:solidFill>
                <a:schemeClr val="tx1">
                  <a:lumMod val="50000"/>
                </a:schemeClr>
              </a:solidFill>
              <a:latin typeface="+mj-ea"/>
              <a:ea typeface="+mj-ea"/>
              <a:cs typeface="Tahoma" panose="020B0604030504040204" pitchFamily="34" charset="0"/>
            </a:endParaRPr>
          </a:p>
        </p:txBody>
      </p:sp>
      <p:sp>
        <p:nvSpPr>
          <p:cNvPr id="44" name="직사각형 43"/>
          <p:cNvSpPr/>
          <p:nvPr/>
        </p:nvSpPr>
        <p:spPr>
          <a:xfrm rot="2389358">
            <a:off x="3060409" y="3348962"/>
            <a:ext cx="45719" cy="45719"/>
          </a:xfrm>
          <a:prstGeom prst="rect">
            <a:avLst/>
          </a:prstGeom>
          <a:solidFill>
            <a:srgbClr val="FF33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45" name="직사각형 44"/>
          <p:cNvSpPr/>
          <p:nvPr/>
        </p:nvSpPr>
        <p:spPr>
          <a:xfrm rot="2389358">
            <a:off x="3063905" y="4178822"/>
            <a:ext cx="45719" cy="45719"/>
          </a:xfrm>
          <a:prstGeom prst="rect">
            <a:avLst/>
          </a:prstGeom>
          <a:solidFill>
            <a:srgbClr val="FF33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329592" y="3212976"/>
            <a:ext cx="23572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학생</a:t>
            </a:r>
            <a:r>
              <a:rPr lang="en-US" altLang="ko-KR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CS</a:t>
            </a:r>
            <a:r>
              <a:rPr lang="ko-KR" altLang="en-US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센터 내</a:t>
            </a:r>
            <a:endParaRPr lang="en-US" altLang="ko-KR" sz="1400" b="1" dirty="0" smtClean="0">
              <a:solidFill>
                <a:schemeClr val="tx1">
                  <a:lumMod val="50000"/>
                </a:schemeClr>
              </a:solidFill>
              <a:latin typeface="+mj-ea"/>
              <a:ea typeface="+mj-ea"/>
              <a:cs typeface="Tahoma" panose="020B0604030504040204" pitchFamily="34" charset="0"/>
            </a:endParaRPr>
          </a:p>
          <a:p>
            <a:r>
              <a:rPr lang="ko-KR" altLang="en-US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증명서 발급 및 우산 대여</a:t>
            </a:r>
            <a:r>
              <a:rPr lang="en-US" altLang="ko-KR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, </a:t>
            </a:r>
            <a:r>
              <a:rPr lang="ko-KR" altLang="en-US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휴대폰 충전</a:t>
            </a:r>
            <a:r>
              <a:rPr lang="en-US" altLang="ko-KR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, Fax </a:t>
            </a:r>
            <a:r>
              <a:rPr lang="ko-KR" altLang="en-US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전송</a:t>
            </a:r>
            <a:r>
              <a:rPr lang="en-US" altLang="ko-KR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, </a:t>
            </a:r>
          </a:p>
          <a:p>
            <a:r>
              <a:rPr lang="ko-KR" altLang="en-US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스캔 서비스 이용가능</a:t>
            </a:r>
            <a:endParaRPr lang="ko-KR" altLang="en-US" sz="1400" b="1" dirty="0">
              <a:solidFill>
                <a:schemeClr val="tx1">
                  <a:lumMod val="50000"/>
                </a:schemeClr>
              </a:solidFill>
              <a:latin typeface="+mj-ea"/>
              <a:ea typeface="+mj-ea"/>
              <a:cs typeface="Tahoma" panose="020B060403050404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341683" y="4450874"/>
            <a:ext cx="1805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강의실 대관 서비스</a:t>
            </a:r>
            <a:endParaRPr lang="ko-KR" altLang="en-US" sz="1400" b="1" dirty="0">
              <a:solidFill>
                <a:schemeClr val="tx1">
                  <a:lumMod val="50000"/>
                </a:schemeClr>
              </a:solidFill>
              <a:latin typeface="+mj-ea"/>
              <a:ea typeface="+mj-ea"/>
              <a:cs typeface="Tahoma" panose="020B060403050404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41682" y="4929555"/>
            <a:ext cx="2195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교내 건강증진센터 이용</a:t>
            </a:r>
            <a:endParaRPr lang="ko-KR" altLang="en-US" sz="1400" b="1" dirty="0">
              <a:solidFill>
                <a:schemeClr val="tx1">
                  <a:lumMod val="50000"/>
                </a:schemeClr>
              </a:solidFill>
              <a:latin typeface="+mj-ea"/>
              <a:ea typeface="+mj-ea"/>
              <a:cs typeface="Tahoma" panose="020B0604030504040204" pitchFamily="34" charset="0"/>
            </a:endParaRPr>
          </a:p>
        </p:txBody>
      </p:sp>
      <p:sp>
        <p:nvSpPr>
          <p:cNvPr id="49" name="직사각형 48"/>
          <p:cNvSpPr/>
          <p:nvPr/>
        </p:nvSpPr>
        <p:spPr>
          <a:xfrm rot="2389358">
            <a:off x="6253729" y="3327394"/>
            <a:ext cx="45719" cy="45719"/>
          </a:xfrm>
          <a:prstGeom prst="rect">
            <a:avLst/>
          </a:prstGeom>
          <a:solidFill>
            <a:srgbClr val="FF33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평행 사변형 2"/>
          <p:cNvSpPr/>
          <p:nvPr/>
        </p:nvSpPr>
        <p:spPr>
          <a:xfrm>
            <a:off x="3150471" y="4035910"/>
            <a:ext cx="1912420" cy="331541"/>
          </a:xfrm>
          <a:prstGeom prst="parallelogram">
            <a:avLst>
              <a:gd name="adj" fmla="val 14689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50" name="직사각형 49"/>
          <p:cNvSpPr/>
          <p:nvPr/>
        </p:nvSpPr>
        <p:spPr>
          <a:xfrm rot="2389358">
            <a:off x="6253729" y="5037063"/>
            <a:ext cx="45719" cy="45719"/>
          </a:xfrm>
          <a:prstGeom prst="rect">
            <a:avLst/>
          </a:prstGeom>
          <a:solidFill>
            <a:srgbClr val="FF33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51" name="직사각형 50"/>
          <p:cNvSpPr/>
          <p:nvPr/>
        </p:nvSpPr>
        <p:spPr>
          <a:xfrm rot="2389358">
            <a:off x="6255117" y="4572933"/>
            <a:ext cx="45719" cy="45719"/>
          </a:xfrm>
          <a:prstGeom prst="rect">
            <a:avLst/>
          </a:prstGeom>
          <a:solidFill>
            <a:srgbClr val="FF33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2" name="아래쪽 화살표 1"/>
          <p:cNvSpPr/>
          <p:nvPr/>
        </p:nvSpPr>
        <p:spPr>
          <a:xfrm>
            <a:off x="3902522" y="4506038"/>
            <a:ext cx="263536" cy="330432"/>
          </a:xfrm>
          <a:prstGeom prst="downArrow">
            <a:avLst>
              <a:gd name="adj1" fmla="val 43514"/>
              <a:gd name="adj2" fmla="val 53243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186961" y="4048563"/>
            <a:ext cx="280258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국민은행 </a:t>
            </a:r>
            <a:r>
              <a:rPr lang="en-US" altLang="ko-KR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/ </a:t>
            </a:r>
            <a:r>
              <a:rPr lang="ko-KR" altLang="en-US" sz="1400" b="1" dirty="0" err="1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신한은행</a:t>
            </a:r>
            <a:r>
              <a:rPr lang="en-US" altLang="ko-KR" sz="1400" b="1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 </a:t>
            </a:r>
          </a:p>
          <a:p>
            <a:r>
              <a:rPr lang="en-US" altLang="ko-KR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               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/>
            </a:r>
            <a:br>
              <a:rPr lang="en-US" altLang="ko-KR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</a:br>
            <a:r>
              <a:rPr lang="ko-KR" altLang="en-US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학생증 선택 은행에 따라 </a:t>
            </a:r>
            <a:r>
              <a:rPr lang="en-US" altLang="ko-KR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/>
            </a:r>
            <a:br>
              <a:rPr lang="en-US" altLang="ko-KR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</a:br>
            <a:r>
              <a:rPr lang="ko-KR" altLang="en-US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카드 혜택 상이</a:t>
            </a:r>
            <a:r>
              <a:rPr lang="en-US" altLang="ko-KR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/>
            </a:r>
            <a:br>
              <a:rPr lang="en-US" altLang="ko-KR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</a:br>
            <a:r>
              <a:rPr lang="en-US" altLang="ko-KR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( ※</a:t>
            </a:r>
            <a:r>
              <a:rPr lang="ko-KR" altLang="en-US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단</a:t>
            </a:r>
            <a:r>
              <a:rPr lang="en-US" altLang="ko-KR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, </a:t>
            </a:r>
            <a:r>
              <a:rPr lang="ko-KR" altLang="en-US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체크카드 </a:t>
            </a:r>
            <a:r>
              <a:rPr lang="ko-KR" altLang="en-US" sz="1400" b="1" dirty="0" err="1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연동시</a:t>
            </a:r>
            <a:r>
              <a:rPr lang="ko-KR" altLang="en-US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 해당</a:t>
            </a:r>
            <a:r>
              <a:rPr lang="en-US" altLang="ko-KR" sz="14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Tahoma" panose="020B0604030504040204" pitchFamily="34" charset="0"/>
              </a:rPr>
              <a:t>)</a:t>
            </a:r>
            <a:endParaRPr lang="ko-KR" altLang="en-US" sz="1400" b="1" dirty="0">
              <a:solidFill>
                <a:schemeClr val="tx1">
                  <a:lumMod val="50000"/>
                </a:schemeClr>
              </a:solidFill>
              <a:latin typeface="+mj-ea"/>
              <a:ea typeface="+mj-ea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7205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모서리가 둥근 직사각형 51"/>
          <p:cNvSpPr/>
          <p:nvPr/>
        </p:nvSpPr>
        <p:spPr>
          <a:xfrm>
            <a:off x="358503" y="1216992"/>
            <a:ext cx="8208600" cy="5236344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buBlip>
                <a:blip r:embed="rId2"/>
              </a:buBlip>
            </a:pPr>
            <a:endParaRPr lang="en-US" altLang="ko-KR" sz="8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+mj-ea"/>
              <a:ea typeface="+mj-ea"/>
            </a:endParaRPr>
          </a:p>
          <a:p>
            <a:endParaRPr lang="en-US" altLang="ko-KR" sz="8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+mj-ea"/>
              <a:ea typeface="+mj-ea"/>
            </a:endParaRPr>
          </a:p>
        </p:txBody>
      </p:sp>
      <p:sp>
        <p:nvSpPr>
          <p:cNvPr id="53" name="모서리가 둥근 직사각형 44"/>
          <p:cNvSpPr/>
          <p:nvPr/>
        </p:nvSpPr>
        <p:spPr>
          <a:xfrm>
            <a:off x="549489" y="934074"/>
            <a:ext cx="3302431" cy="504056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학생증</a:t>
            </a:r>
            <a:r>
              <a:rPr lang="ko-KR" altLang="en-US" sz="2000" b="1" dirty="0" smtClean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신청절차 안내 </a:t>
            </a:r>
            <a:endParaRPr lang="ko-KR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77042" y="113030"/>
            <a:ext cx="41857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ko-KR" alt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동국대학교 학생증 신청안내</a:t>
            </a:r>
            <a:endParaRPr lang="ko-KR" altLang="en-US" sz="2400" kern="0" dirty="0">
              <a:solidFill>
                <a:srgbClr val="002060"/>
              </a:solidFill>
              <a:latin typeface="+mj-ea"/>
              <a:ea typeface="+mj-ea"/>
              <a:cs typeface="-윤고딕14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248" y="1626688"/>
            <a:ext cx="79928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rgbClr val="FF0000"/>
                </a:solidFill>
                <a:latin typeface="+mj-ea"/>
                <a:ea typeface="+mj-ea"/>
              </a:rPr>
              <a:t>Step1.</a:t>
            </a:r>
            <a:r>
              <a:rPr lang="en-US" altLang="ko-KR" sz="1600" b="1" dirty="0" smtClean="0">
                <a:latin typeface="+mj-ea"/>
                <a:ea typeface="+mj-ea"/>
              </a:rPr>
              <a:t>  </a:t>
            </a:r>
            <a:r>
              <a:rPr lang="en-US" altLang="ko-KR" sz="1600" b="1" dirty="0" err="1" smtClean="0">
                <a:latin typeface="+mj-ea"/>
                <a:ea typeface="+mj-ea"/>
              </a:rPr>
              <a:t>uDRIMS</a:t>
            </a:r>
            <a:r>
              <a:rPr lang="en-US" altLang="ko-KR" sz="1600" b="1" dirty="0" smtClean="0">
                <a:latin typeface="+mj-ea"/>
                <a:ea typeface="+mj-ea"/>
              </a:rPr>
              <a:t> &gt; </a:t>
            </a:r>
            <a:r>
              <a:rPr lang="ko-KR" altLang="en-US" sz="1600" b="1" dirty="0" smtClean="0">
                <a:latin typeface="+mj-ea"/>
                <a:ea typeface="+mj-ea"/>
              </a:rPr>
              <a:t>대학원학사</a:t>
            </a:r>
            <a:r>
              <a:rPr lang="en-US" altLang="ko-KR" sz="1600" b="1" dirty="0">
                <a:latin typeface="+mj-ea"/>
                <a:ea typeface="+mj-ea"/>
              </a:rPr>
              <a:t> </a:t>
            </a:r>
            <a:r>
              <a:rPr lang="en-US" altLang="ko-KR" sz="1600" b="1" dirty="0" smtClean="0">
                <a:latin typeface="+mj-ea"/>
                <a:ea typeface="+mj-ea"/>
              </a:rPr>
              <a:t>&gt; </a:t>
            </a:r>
            <a:r>
              <a:rPr lang="ko-KR" altLang="en-US" sz="1600" b="1" dirty="0" smtClean="0">
                <a:latin typeface="+mj-ea"/>
                <a:ea typeface="+mj-ea"/>
              </a:rPr>
              <a:t>수강신청관리 </a:t>
            </a:r>
            <a:r>
              <a:rPr lang="en-US" altLang="ko-KR" sz="1600" b="1" dirty="0" smtClean="0">
                <a:latin typeface="+mj-ea"/>
                <a:ea typeface="+mj-ea"/>
              </a:rPr>
              <a:t>&gt; </a:t>
            </a:r>
            <a:r>
              <a:rPr lang="ko-KR" altLang="en-US" sz="1600" b="1" dirty="0" smtClean="0">
                <a:latin typeface="+mj-ea"/>
                <a:ea typeface="+mj-ea"/>
              </a:rPr>
              <a:t>개인정보수집이용제공동의 </a:t>
            </a:r>
            <a:endParaRPr lang="ko-KR" altLang="en-US" sz="1600" b="1" dirty="0">
              <a:latin typeface="+mj-ea"/>
              <a:ea typeface="+mj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006" y="2130651"/>
            <a:ext cx="4753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rgbClr val="FF0000"/>
                </a:solidFill>
                <a:latin typeface="+mj-ea"/>
                <a:ea typeface="+mj-ea"/>
              </a:rPr>
              <a:t>Step2.</a:t>
            </a:r>
            <a:r>
              <a:rPr lang="en-US" altLang="ko-KR" sz="1600" b="1" dirty="0" smtClean="0">
                <a:latin typeface="+mj-ea"/>
                <a:ea typeface="+mj-ea"/>
              </a:rPr>
              <a:t>  </a:t>
            </a:r>
            <a:r>
              <a:rPr lang="ko-KR" altLang="en-US" sz="1600" b="1" dirty="0" smtClean="0">
                <a:latin typeface="+mj-ea"/>
                <a:ea typeface="+mj-ea"/>
              </a:rPr>
              <a:t>신청기간 </a:t>
            </a:r>
            <a:r>
              <a:rPr lang="en-US" altLang="ko-KR" sz="1600" b="1" dirty="0">
                <a:latin typeface="+mj-ea"/>
                <a:ea typeface="+mj-ea"/>
              </a:rPr>
              <a:t>: 2019.09.02(</a:t>
            </a:r>
            <a:r>
              <a:rPr lang="ko-KR" altLang="en-US" sz="1600" b="1" dirty="0">
                <a:latin typeface="+mj-ea"/>
                <a:ea typeface="+mj-ea"/>
              </a:rPr>
              <a:t>월</a:t>
            </a:r>
            <a:r>
              <a:rPr lang="en-US" altLang="ko-KR" sz="1600" b="1" dirty="0">
                <a:latin typeface="+mj-ea"/>
                <a:ea typeface="+mj-ea"/>
              </a:rPr>
              <a:t>) ~ 09.11(</a:t>
            </a:r>
            <a:r>
              <a:rPr lang="ko-KR" altLang="en-US" sz="1600" b="1" dirty="0">
                <a:latin typeface="+mj-ea"/>
                <a:ea typeface="+mj-ea"/>
              </a:rPr>
              <a:t>수</a:t>
            </a:r>
            <a:r>
              <a:rPr lang="en-US" altLang="ko-KR" sz="1600" b="1" dirty="0" smtClean="0">
                <a:latin typeface="+mj-ea"/>
                <a:ea typeface="+mj-ea"/>
              </a:rPr>
              <a:t>)</a:t>
            </a:r>
            <a:endParaRPr lang="ko-KR" altLang="en-US" sz="1600" b="1" dirty="0">
              <a:latin typeface="+mj-ea"/>
              <a:ea typeface="+mj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1006" y="5954384"/>
            <a:ext cx="72733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j-ea"/>
                <a:ea typeface="+mj-ea"/>
              </a:rPr>
              <a:t>Step3. </a:t>
            </a:r>
            <a:r>
              <a:rPr lang="ko-KR" altLang="en-US" sz="1600" b="1" dirty="0">
                <a:latin typeface="+mj-ea"/>
                <a:ea typeface="+mj-ea"/>
              </a:rPr>
              <a:t>수령방법 </a:t>
            </a:r>
            <a:r>
              <a:rPr lang="en-US" altLang="ko-KR" sz="1600" b="1" dirty="0">
                <a:latin typeface="+mj-ea"/>
                <a:ea typeface="+mj-ea"/>
              </a:rPr>
              <a:t>: 2019.09.26(</a:t>
            </a:r>
            <a:r>
              <a:rPr lang="ko-KR" altLang="en-US" sz="1600" b="1" dirty="0">
                <a:latin typeface="+mj-ea"/>
                <a:ea typeface="+mj-ea"/>
              </a:rPr>
              <a:t>목</a:t>
            </a:r>
            <a:r>
              <a:rPr lang="en-US" altLang="ko-KR" sz="1600" b="1" dirty="0">
                <a:latin typeface="+mj-ea"/>
                <a:ea typeface="+mj-ea"/>
              </a:rPr>
              <a:t>) </a:t>
            </a:r>
            <a:r>
              <a:rPr lang="ko-KR" altLang="en-US" sz="1600" b="1" dirty="0">
                <a:latin typeface="+mj-ea"/>
                <a:ea typeface="+mj-ea"/>
              </a:rPr>
              <a:t>이후 소속 </a:t>
            </a:r>
            <a:r>
              <a:rPr lang="ko-KR" altLang="en-US" sz="1600" b="1" dirty="0" err="1">
                <a:latin typeface="+mj-ea"/>
                <a:ea typeface="+mj-ea"/>
              </a:rPr>
              <a:t>단과대교학팀</a:t>
            </a:r>
            <a:r>
              <a:rPr lang="ko-KR" altLang="en-US" sz="1600" b="1" dirty="0">
                <a:latin typeface="+mj-ea"/>
                <a:ea typeface="+mj-ea"/>
              </a:rPr>
              <a:t> 및 </a:t>
            </a:r>
            <a:r>
              <a:rPr lang="ko-KR" altLang="en-US" sz="1600" b="1" dirty="0" err="1" smtClean="0">
                <a:latin typeface="+mj-ea"/>
                <a:ea typeface="+mj-ea"/>
              </a:rPr>
              <a:t>과사무실</a:t>
            </a:r>
            <a:endParaRPr lang="en-US" altLang="ko-KR" sz="1600" b="1" dirty="0">
              <a:latin typeface="+mj-ea"/>
              <a:ea typeface="+mj-ea"/>
            </a:endParaRPr>
          </a:p>
        </p:txBody>
      </p:sp>
      <p:grpSp>
        <p:nvGrpSpPr>
          <p:cNvPr id="67" name="그룹 66"/>
          <p:cNvGrpSpPr/>
          <p:nvPr/>
        </p:nvGrpSpPr>
        <p:grpSpPr>
          <a:xfrm>
            <a:off x="1719369" y="2618222"/>
            <a:ext cx="1546635" cy="615318"/>
            <a:chOff x="1680741" y="2657151"/>
            <a:chExt cx="1546635" cy="615318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8" name="모서리가 둥근 직사각형 17"/>
            <p:cNvSpPr/>
            <p:nvPr/>
          </p:nvSpPr>
          <p:spPr>
            <a:xfrm>
              <a:off x="1680741" y="2657151"/>
              <a:ext cx="1546635" cy="615318"/>
            </a:xfrm>
            <a:prstGeom prst="roundRect">
              <a:avLst/>
            </a:pr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738109" y="2690553"/>
              <a:ext cx="1489267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latin typeface="+mj-ea"/>
                  <a:ea typeface="+mj-ea"/>
                </a:rPr>
                <a:t>다기능 학생증</a:t>
              </a:r>
              <a:endParaRPr lang="en-US" altLang="ko-KR" sz="1600" b="1" dirty="0" smtClean="0">
                <a:latin typeface="+mj-ea"/>
                <a:ea typeface="+mj-ea"/>
              </a:endParaRPr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4624317" y="2774443"/>
            <a:ext cx="1587786" cy="616371"/>
            <a:chOff x="4496382" y="2657152"/>
            <a:chExt cx="1587786" cy="616371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5" name="모서리가 둥근 직사각형 54"/>
            <p:cNvSpPr/>
            <p:nvPr/>
          </p:nvSpPr>
          <p:spPr>
            <a:xfrm>
              <a:off x="4496382" y="2657152"/>
              <a:ext cx="1587786" cy="616371"/>
            </a:xfrm>
            <a:prstGeom prst="roundRect">
              <a:avLst/>
            </a:pr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527241" y="2708718"/>
              <a:ext cx="1484918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latin typeface="+mj-ea"/>
                  <a:ea typeface="+mj-ea"/>
                </a:rPr>
                <a:t>일반형 학생증</a:t>
              </a:r>
              <a:endParaRPr lang="en-US" altLang="ko-KR" sz="1600" b="1" dirty="0" smtClean="0">
                <a:latin typeface="+mj-ea"/>
                <a:ea typeface="+mj-ea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667885" y="3389227"/>
            <a:ext cx="691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i="1" dirty="0" smtClean="0">
                <a:solidFill>
                  <a:srgbClr val="FF0000"/>
                </a:solidFill>
                <a:latin typeface="+mj-ea"/>
                <a:ea typeface="+mj-ea"/>
              </a:rPr>
              <a:t>또는</a:t>
            </a:r>
            <a:endParaRPr lang="ko-KR" altLang="en-US" sz="1600" i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grpSp>
        <p:nvGrpSpPr>
          <p:cNvPr id="68" name="그룹 67"/>
          <p:cNvGrpSpPr/>
          <p:nvPr/>
        </p:nvGrpSpPr>
        <p:grpSpPr>
          <a:xfrm>
            <a:off x="763780" y="3296952"/>
            <a:ext cx="2338339" cy="1014286"/>
            <a:chOff x="761903" y="3244271"/>
            <a:chExt cx="2338339" cy="1014286"/>
          </a:xfrm>
        </p:grpSpPr>
        <p:sp>
          <p:nvSpPr>
            <p:cNvPr id="23" name="설명선 1(테두리 없음) 22"/>
            <p:cNvSpPr/>
            <p:nvPr/>
          </p:nvSpPr>
          <p:spPr>
            <a:xfrm>
              <a:off x="1809695" y="3284108"/>
              <a:ext cx="1243487" cy="974449"/>
            </a:xfrm>
            <a:prstGeom prst="callout1">
              <a:avLst>
                <a:gd name="adj1" fmla="val 48517"/>
                <a:gd name="adj2" fmla="val 38"/>
                <a:gd name="adj3" fmla="val 49311"/>
                <a:gd name="adj4" fmla="val -40881"/>
              </a:avLst>
            </a:prstGeom>
            <a:solidFill>
              <a:srgbClr val="E0E9F4"/>
            </a:solidFill>
            <a:ln>
              <a:prstDash val="sysDot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856755" y="3244271"/>
              <a:ext cx="124348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ko-KR" altLang="en-US" sz="1400" b="1" dirty="0">
                  <a:latin typeface="+mj-ea"/>
                  <a:ea typeface="+mj-ea"/>
                </a:rPr>
                <a:t>① </a:t>
              </a:r>
              <a:r>
                <a:rPr lang="ko-KR" altLang="en-US" sz="1400" b="1" dirty="0" err="1">
                  <a:latin typeface="+mj-ea"/>
                  <a:ea typeface="+mj-ea"/>
                </a:rPr>
                <a:t>신한은행</a:t>
              </a:r>
              <a:endParaRPr lang="en-US" altLang="ko-KR" sz="1400" b="1" dirty="0">
                <a:latin typeface="+mj-ea"/>
                <a:ea typeface="+mj-ea"/>
              </a:endParaRPr>
            </a:p>
            <a:p>
              <a:pPr>
                <a:lnSpc>
                  <a:spcPct val="200000"/>
                </a:lnSpc>
              </a:pPr>
              <a:r>
                <a:rPr lang="ko-KR" altLang="en-US" sz="1400" b="1" dirty="0">
                  <a:latin typeface="+mj-ea"/>
                  <a:ea typeface="+mj-ea"/>
                </a:rPr>
                <a:t>② </a:t>
              </a:r>
              <a:r>
                <a:rPr lang="ko-KR" altLang="en-US" sz="1400" b="1" dirty="0" smtClean="0">
                  <a:latin typeface="+mj-ea"/>
                  <a:ea typeface="+mj-ea"/>
                </a:rPr>
                <a:t>국민은행</a:t>
              </a:r>
              <a:endParaRPr lang="ko-KR" altLang="en-US" sz="1400" b="1" dirty="0">
                <a:latin typeface="+mj-ea"/>
                <a:ea typeface="+mj-ea"/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1828212" y="3732867"/>
              <a:ext cx="1243487" cy="556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1903" y="3523536"/>
              <a:ext cx="5545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>
                  <a:latin typeface="+mj-ea"/>
                  <a:ea typeface="+mj-ea"/>
                </a:rPr>
                <a:t>둘 중</a:t>
              </a:r>
              <a:endParaRPr lang="en-US" altLang="ko-KR" sz="1200" dirty="0" smtClean="0">
                <a:latin typeface="+mj-ea"/>
                <a:ea typeface="+mj-ea"/>
              </a:endParaRPr>
            </a:p>
            <a:p>
              <a:r>
                <a:rPr lang="ko-KR" altLang="en-US" sz="1200" dirty="0" smtClean="0">
                  <a:latin typeface="+mj-ea"/>
                  <a:ea typeface="+mj-ea"/>
                </a:rPr>
                <a:t> </a:t>
              </a:r>
              <a:r>
                <a:rPr lang="ko-KR" altLang="en-US" sz="1200" dirty="0" err="1" smtClean="0">
                  <a:latin typeface="+mj-ea"/>
                  <a:ea typeface="+mj-ea"/>
                </a:rPr>
                <a:t>택</a:t>
              </a:r>
              <a:r>
                <a:rPr lang="en-US" altLang="ko-KR" sz="1200" dirty="0" smtClean="0">
                  <a:latin typeface="+mj-ea"/>
                  <a:ea typeface="+mj-ea"/>
                </a:rPr>
                <a:t>1</a:t>
              </a:r>
              <a:endParaRPr lang="ko-KR" altLang="en-US" sz="1200" dirty="0">
                <a:latin typeface="+mj-ea"/>
                <a:ea typeface="+mj-ea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6467661" y="5493106"/>
            <a:ext cx="18040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spc="300" dirty="0" smtClean="0">
                <a:solidFill>
                  <a:srgbClr val="FF0000"/>
                </a:solidFill>
                <a:latin typeface="+mj-ea"/>
                <a:ea typeface="+mj-ea"/>
              </a:rPr>
              <a:t>학생증 발급 </a:t>
            </a:r>
            <a:r>
              <a:rPr lang="en-US" altLang="ko-KR" sz="1600" b="1" spc="300" dirty="0">
                <a:solidFill>
                  <a:srgbClr val="FF0000"/>
                </a:solidFill>
                <a:latin typeface="+mj-ea"/>
                <a:ea typeface="+mj-ea"/>
              </a:rPr>
              <a:t>X</a:t>
            </a:r>
            <a:endParaRPr lang="ko-KR" altLang="en-US" sz="1600" b="1" spc="3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grpSp>
        <p:nvGrpSpPr>
          <p:cNvPr id="69" name="그룹 68"/>
          <p:cNvGrpSpPr/>
          <p:nvPr/>
        </p:nvGrpSpPr>
        <p:grpSpPr>
          <a:xfrm>
            <a:off x="4786177" y="3725306"/>
            <a:ext cx="1282583" cy="423774"/>
            <a:chOff x="4637667" y="3515351"/>
            <a:chExt cx="1282583" cy="423774"/>
          </a:xfrm>
        </p:grpSpPr>
        <p:sp>
          <p:nvSpPr>
            <p:cNvPr id="59" name="직사각형 58"/>
            <p:cNvSpPr/>
            <p:nvPr/>
          </p:nvSpPr>
          <p:spPr>
            <a:xfrm>
              <a:off x="4637667" y="3515351"/>
              <a:ext cx="1264066" cy="42377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728192" y="3570059"/>
              <a:ext cx="11920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latin typeface="+mj-ea"/>
                  <a:ea typeface="+mj-ea"/>
                </a:rPr>
                <a:t>학생</a:t>
              </a:r>
              <a:r>
                <a:rPr lang="en-US" altLang="ko-KR" sz="1400" b="1" dirty="0" smtClean="0">
                  <a:latin typeface="+mj-ea"/>
                  <a:ea typeface="+mj-ea"/>
                </a:rPr>
                <a:t>CS</a:t>
              </a:r>
              <a:r>
                <a:rPr lang="ko-KR" altLang="en-US" sz="1400" b="1" dirty="0" smtClean="0">
                  <a:latin typeface="+mj-ea"/>
                  <a:ea typeface="+mj-ea"/>
                </a:rPr>
                <a:t>센터</a:t>
              </a:r>
              <a:endParaRPr lang="ko-KR" altLang="en-US" sz="1400" b="1" dirty="0">
                <a:latin typeface="+mj-ea"/>
                <a:ea typeface="+mj-ea"/>
              </a:endParaRPr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1048681" y="4494531"/>
            <a:ext cx="6816978" cy="406323"/>
            <a:chOff x="1000109" y="4321891"/>
            <a:chExt cx="6816978" cy="406323"/>
          </a:xfrm>
        </p:grpSpPr>
        <p:sp>
          <p:nvSpPr>
            <p:cNvPr id="61" name="직사각형 60"/>
            <p:cNvSpPr/>
            <p:nvPr/>
          </p:nvSpPr>
          <p:spPr>
            <a:xfrm>
              <a:off x="1000109" y="4321891"/>
              <a:ext cx="6816978" cy="406323"/>
            </a:xfrm>
            <a:prstGeom prst="rect">
              <a:avLst/>
            </a:prstGeom>
            <a:solidFill>
              <a:srgbClr val="D2E800"/>
            </a:solidFill>
            <a:ln>
              <a:solidFill>
                <a:srgbClr val="D2E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241580" y="4360191"/>
              <a:ext cx="64629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latin typeface="+mj-ea"/>
                  <a:ea typeface="+mj-ea"/>
                </a:rPr>
                <a:t>★ 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Step 1</a:t>
              </a:r>
              <a:r>
                <a:rPr lang="ko-KR" altLang="en-US" sz="1600" b="1" dirty="0" smtClean="0">
                  <a:latin typeface="+mj-ea"/>
                  <a:ea typeface="+mj-ea"/>
                </a:rPr>
                <a:t>과 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Step2</a:t>
              </a:r>
              <a:r>
                <a:rPr lang="ko-KR" altLang="en-US" sz="1600" b="1" dirty="0" smtClean="0">
                  <a:latin typeface="+mj-ea"/>
                  <a:ea typeface="+mj-ea"/>
                </a:rPr>
                <a:t>를</a:t>
              </a:r>
              <a:r>
                <a:rPr lang="en-US" altLang="ko-KR" sz="1600" b="1" dirty="0">
                  <a:latin typeface="+mj-ea"/>
                  <a:ea typeface="+mj-ea"/>
                </a:rPr>
                <a:t> 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모두</a:t>
              </a:r>
              <a:r>
                <a:rPr lang="ko-KR" altLang="en-US" sz="1600" b="1" dirty="0" smtClean="0">
                  <a:latin typeface="+mj-ea"/>
                  <a:ea typeface="+mj-ea"/>
                </a:rPr>
                <a:t> 진행해주셔야 학생증이 발급됩니다 </a:t>
              </a:r>
              <a:r>
                <a:rPr lang="en-US" altLang="ko-KR" sz="1600" b="1" dirty="0" smtClean="0">
                  <a:latin typeface="+mj-ea"/>
                  <a:ea typeface="+mj-ea"/>
                </a:rPr>
                <a:t>!!! </a:t>
              </a:r>
              <a:r>
                <a:rPr lang="ko-KR" altLang="en-US" sz="1600" b="1" dirty="0" smtClean="0">
                  <a:latin typeface="+mj-ea"/>
                  <a:ea typeface="+mj-ea"/>
                </a:rPr>
                <a:t>★</a:t>
              </a:r>
              <a:endParaRPr lang="en-US" altLang="ko-KR" sz="1600" b="1" dirty="0" smtClean="0">
                <a:latin typeface="+mj-ea"/>
                <a:ea typeface="+mj-ea"/>
              </a:endParaRPr>
            </a:p>
          </p:txBody>
        </p:sp>
      </p:grpSp>
      <p:grpSp>
        <p:nvGrpSpPr>
          <p:cNvPr id="65" name="그룹 64"/>
          <p:cNvGrpSpPr/>
          <p:nvPr/>
        </p:nvGrpSpPr>
        <p:grpSpPr>
          <a:xfrm>
            <a:off x="1054314" y="4999414"/>
            <a:ext cx="5117935" cy="906778"/>
            <a:chOff x="1259631" y="4719451"/>
            <a:chExt cx="5117935" cy="906778"/>
          </a:xfrm>
        </p:grpSpPr>
        <p:sp>
          <p:nvSpPr>
            <p:cNvPr id="63" name="타원형 설명선 62"/>
            <p:cNvSpPr/>
            <p:nvPr/>
          </p:nvSpPr>
          <p:spPr>
            <a:xfrm>
              <a:off x="1259631" y="4719451"/>
              <a:ext cx="5117935" cy="906778"/>
            </a:xfrm>
            <a:prstGeom prst="wedgeEllipseCallout">
              <a:avLst>
                <a:gd name="adj1" fmla="val 53919"/>
                <a:gd name="adj2" fmla="val 29591"/>
              </a:avLst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161606" y="4781271"/>
              <a:ext cx="34077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 smtClean="0">
                  <a:latin typeface="+mj-ea"/>
                  <a:ea typeface="+mj-ea"/>
                </a:rPr>
                <a:t>      </a:t>
              </a:r>
              <a:r>
                <a:rPr lang="en-US" altLang="ko-KR" sz="1400" b="1" dirty="0" err="1" smtClean="0">
                  <a:latin typeface="+mj-ea"/>
                  <a:ea typeface="+mj-ea"/>
                </a:rPr>
                <a:t>uDRIMS</a:t>
              </a:r>
              <a:r>
                <a:rPr lang="en-US" altLang="ko-KR" sz="1400" b="1" dirty="0" smtClean="0">
                  <a:latin typeface="+mj-ea"/>
                  <a:ea typeface="+mj-ea"/>
                </a:rPr>
                <a:t> </a:t>
              </a:r>
              <a:r>
                <a:rPr lang="ko-KR" altLang="en-US" sz="1400" b="1" dirty="0" smtClean="0">
                  <a:latin typeface="+mj-ea"/>
                  <a:ea typeface="+mj-ea"/>
                </a:rPr>
                <a:t>동의 </a:t>
              </a:r>
              <a:r>
                <a:rPr lang="en-US" altLang="ko-KR" sz="1400" b="1" dirty="0" smtClean="0">
                  <a:latin typeface="+mj-ea"/>
                  <a:ea typeface="+mj-ea"/>
                </a:rPr>
                <a:t>O , </a:t>
              </a:r>
              <a:r>
                <a:rPr lang="ko-KR" altLang="en-US" sz="1400" b="1" dirty="0" smtClean="0">
                  <a:latin typeface="+mj-ea"/>
                  <a:ea typeface="+mj-ea"/>
                </a:rPr>
                <a:t>학생증 신청 </a:t>
              </a:r>
              <a:r>
                <a:rPr lang="en-US" altLang="ko-KR" sz="1400" b="1" dirty="0" smtClean="0">
                  <a:latin typeface="+mj-ea"/>
                  <a:ea typeface="+mj-ea"/>
                </a:rPr>
                <a:t>X</a:t>
              </a:r>
              <a:r>
                <a:rPr lang="ko-KR" altLang="en-US" sz="1400" b="1" dirty="0" smtClean="0">
                  <a:latin typeface="+mj-ea"/>
                  <a:ea typeface="+mj-ea"/>
                </a:rPr>
                <a:t> </a:t>
              </a:r>
              <a:r>
                <a:rPr lang="en-US" altLang="ko-KR" sz="1400" b="1" dirty="0" smtClean="0">
                  <a:latin typeface="+mj-ea"/>
                  <a:ea typeface="+mj-ea"/>
                </a:rPr>
                <a:t> </a:t>
              </a:r>
              <a:endParaRPr lang="en-US" altLang="ko-KR" sz="1000" b="1" dirty="0" smtClean="0">
                <a:latin typeface="+mj-ea"/>
                <a:ea typeface="+mj-ea"/>
              </a:endParaRPr>
            </a:p>
            <a:p>
              <a:pPr algn="ctr"/>
              <a:r>
                <a:rPr lang="ko-KR" altLang="en-US" sz="1100" b="1" i="1" dirty="0" smtClean="0">
                  <a:latin typeface="+mj-ea"/>
                  <a:ea typeface="+mj-ea"/>
                </a:rPr>
                <a:t>또는</a:t>
              </a:r>
              <a:endParaRPr lang="en-US" altLang="ko-KR" sz="1100" b="1" i="1" dirty="0" smtClean="0">
                <a:latin typeface="+mj-ea"/>
                <a:ea typeface="+mj-ea"/>
              </a:endParaRPr>
            </a:p>
            <a:p>
              <a:pPr algn="ctr"/>
              <a:r>
                <a:rPr lang="ko-KR" altLang="en-US" sz="1400" b="1" dirty="0" smtClean="0">
                  <a:latin typeface="+mj-ea"/>
                  <a:ea typeface="+mj-ea"/>
                </a:rPr>
                <a:t>학생증 신청 </a:t>
              </a:r>
              <a:r>
                <a:rPr lang="en-US" altLang="ko-KR" sz="1400" b="1" dirty="0" smtClean="0">
                  <a:latin typeface="+mj-ea"/>
                  <a:ea typeface="+mj-ea"/>
                </a:rPr>
                <a:t>O , </a:t>
              </a:r>
              <a:r>
                <a:rPr lang="ko-KR" altLang="en-US" sz="1400" b="1" dirty="0" smtClean="0">
                  <a:latin typeface="+mj-ea"/>
                  <a:ea typeface="+mj-ea"/>
                </a:rPr>
                <a:t> </a:t>
              </a:r>
              <a:r>
                <a:rPr lang="en-US" altLang="ko-KR" sz="1400" b="1" dirty="0" err="1" smtClean="0">
                  <a:latin typeface="+mj-ea"/>
                  <a:ea typeface="+mj-ea"/>
                </a:rPr>
                <a:t>uDRIMS</a:t>
              </a:r>
              <a:r>
                <a:rPr lang="en-US" altLang="ko-KR" sz="1400" b="1" dirty="0" smtClean="0">
                  <a:latin typeface="+mj-ea"/>
                  <a:ea typeface="+mj-ea"/>
                </a:rPr>
                <a:t> </a:t>
              </a:r>
              <a:r>
                <a:rPr lang="ko-KR" altLang="en-US" sz="1400" b="1" dirty="0" smtClean="0">
                  <a:latin typeface="+mj-ea"/>
                  <a:ea typeface="+mj-ea"/>
                </a:rPr>
                <a:t>동의 </a:t>
              </a:r>
              <a:r>
                <a:rPr lang="en-US" altLang="ko-KR" sz="1400" b="1" dirty="0" smtClean="0">
                  <a:latin typeface="+mj-ea"/>
                  <a:ea typeface="+mj-ea"/>
                </a:rPr>
                <a:t>X</a:t>
              </a:r>
              <a:r>
                <a:rPr lang="ko-KR" altLang="en-US" sz="1400" b="1" dirty="0" smtClean="0">
                  <a:latin typeface="+mj-ea"/>
                  <a:ea typeface="+mj-ea"/>
                </a:rPr>
                <a:t> </a:t>
              </a:r>
              <a:endParaRPr lang="ko-KR" altLang="en-US" sz="1400" b="1" dirty="0">
                <a:latin typeface="+mj-ea"/>
                <a:ea typeface="+mj-ea"/>
              </a:endParaRP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1880283" y="2951366"/>
            <a:ext cx="11964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>
                <a:solidFill>
                  <a:srgbClr val="0000FF"/>
                </a:solidFill>
                <a:latin typeface="+mj-ea"/>
                <a:ea typeface="+mj-ea"/>
              </a:rPr>
              <a:t>체크카드 기능</a:t>
            </a:r>
            <a:r>
              <a:rPr lang="en-US" altLang="ko-KR" sz="1100" b="1" dirty="0" smtClean="0">
                <a:solidFill>
                  <a:srgbClr val="0000FF"/>
                </a:solidFill>
                <a:latin typeface="+mj-ea"/>
                <a:ea typeface="+mj-ea"/>
              </a:rPr>
              <a:t>O</a:t>
            </a:r>
            <a:endParaRPr lang="ko-KR" altLang="en-US" sz="1100" b="1" dirty="0">
              <a:solidFill>
                <a:srgbClr val="0000FF"/>
              </a:solidFill>
              <a:latin typeface="+mj-ea"/>
              <a:ea typeface="+mj-ea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799421" y="3111182"/>
            <a:ext cx="11964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>
                <a:solidFill>
                  <a:srgbClr val="0000FF"/>
                </a:solidFill>
                <a:latin typeface="+mj-ea"/>
                <a:ea typeface="+mj-ea"/>
              </a:rPr>
              <a:t>체크카드 기능</a:t>
            </a:r>
            <a:r>
              <a:rPr lang="en-US" altLang="ko-KR" sz="1100" b="1" dirty="0" smtClean="0">
                <a:solidFill>
                  <a:srgbClr val="0000FF"/>
                </a:solidFill>
                <a:latin typeface="+mj-ea"/>
                <a:ea typeface="+mj-ea"/>
              </a:rPr>
              <a:t>X</a:t>
            </a:r>
            <a:endParaRPr lang="ko-KR" altLang="en-US" sz="1100" b="1" dirty="0">
              <a:solidFill>
                <a:srgbClr val="0000FF"/>
              </a:solidFill>
              <a:latin typeface="+mj-ea"/>
              <a:ea typeface="+mj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586379" y="2525088"/>
            <a:ext cx="1800200" cy="1847707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4518110" y="2590941"/>
            <a:ext cx="1800200" cy="1720297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1669175" y="3591021"/>
            <a:ext cx="105364" cy="51157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756202" y="3558504"/>
            <a:ext cx="45719" cy="5905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85754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모서리가 둥근 직사각형 44"/>
          <p:cNvSpPr/>
          <p:nvPr/>
        </p:nvSpPr>
        <p:spPr>
          <a:xfrm>
            <a:off x="395536" y="1268760"/>
            <a:ext cx="8208600" cy="5321920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buBlip>
                <a:blip r:embed="rId3"/>
              </a:buBlip>
            </a:pPr>
            <a:endParaRPr lang="en-US" altLang="ko-KR" sz="8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+mj-ea"/>
              <a:ea typeface="+mj-ea"/>
            </a:endParaRPr>
          </a:p>
          <a:p>
            <a:endParaRPr lang="en-US" altLang="ko-KR" sz="8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+mj-ea"/>
              <a:ea typeface="+mj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95536" y="131159"/>
            <a:ext cx="65527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ko-KR" alt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다기능 학생증 발급안내 ▶</a:t>
            </a:r>
            <a:r>
              <a:rPr lang="en-US" altLang="ko-KR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r>
              <a:rPr lang="ko-KR" altLang="en-US" sz="24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신한은행</a:t>
            </a:r>
            <a:r>
              <a:rPr lang="ko-KR" alt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endParaRPr lang="ko-KR" altLang="en-US" sz="2400" kern="0" dirty="0">
              <a:solidFill>
                <a:srgbClr val="002060"/>
              </a:solidFill>
              <a:latin typeface="+mj-ea"/>
              <a:ea typeface="+mj-ea"/>
              <a:cs typeface="-윤고딕140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505351" y="2041026"/>
            <a:ext cx="7955080" cy="4052270"/>
          </a:xfrm>
          <a:prstGeom prst="roundRect">
            <a:avLst>
              <a:gd name="adj" fmla="val 6036"/>
            </a:avLst>
          </a:prstGeom>
          <a:solidFill>
            <a:schemeClr val="bg1"/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1400" kern="0" dirty="0" smtClean="0">
              <a:solidFill>
                <a:schemeClr val="accent1">
                  <a:lumMod val="10000"/>
                </a:schemeClr>
              </a:solidFill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ko-KR" altLang="en-US" sz="1400" kern="0" dirty="0" smtClean="0">
                <a:latin typeface="+mj-ea"/>
                <a:ea typeface="+mj-ea"/>
              </a:rPr>
              <a:t> </a:t>
            </a:r>
            <a:endParaRPr kumimoji="0" lang="en-US" altLang="ko-KR" sz="1400" kern="0" dirty="0" smtClean="0">
              <a:solidFill>
                <a:schemeClr val="accent1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3779912" y="2618285"/>
            <a:ext cx="1601741" cy="143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839877" y="3073037"/>
            <a:ext cx="1067827" cy="1399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510584" y="1561460"/>
            <a:ext cx="7978504" cy="411732"/>
          </a:xfrm>
          <a:prstGeom prst="roundRect">
            <a:avLst>
              <a:gd name="adj" fmla="val 6036"/>
            </a:avLst>
          </a:prstGeom>
          <a:solidFill>
            <a:srgbClr val="D1D612"/>
          </a:solidFill>
          <a:ln w="28575" cap="flat" cmpd="sng" algn="ctr">
            <a:solidFill>
              <a:srgbClr val="D1D612"/>
            </a:solidFill>
            <a:prstDash val="solid"/>
          </a:ln>
          <a:effectLst/>
        </p:spPr>
        <p:txBody>
          <a:bodyPr rtlCol="0" anchor="ctr"/>
          <a:lstStyle/>
          <a:p>
            <a:pPr lvl="0" algn="ctr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defRPr/>
            </a:pPr>
            <a:r>
              <a:rPr kumimoji="0" lang="en-US" altLang="ko-KR" sz="1500" b="1" kern="0" dirty="0">
                <a:solidFill>
                  <a:srgbClr val="683D2E"/>
                </a:solidFill>
                <a:latin typeface="+mj-ea"/>
                <a:ea typeface="+mj-ea"/>
              </a:rPr>
              <a:t>1</a:t>
            </a:r>
            <a:r>
              <a:rPr kumimoji="0" lang="en-US" altLang="ko-KR" sz="1500" b="1" kern="0" dirty="0" smtClean="0">
                <a:solidFill>
                  <a:srgbClr val="683D2E"/>
                </a:solidFill>
                <a:latin typeface="+mj-ea"/>
                <a:ea typeface="+mj-ea"/>
              </a:rPr>
              <a:t>. UDRIMS </a:t>
            </a:r>
            <a:r>
              <a:rPr kumimoji="0" lang="ko-KR" altLang="en-US" sz="1500" b="1" kern="0" dirty="0" smtClean="0">
                <a:solidFill>
                  <a:srgbClr val="683D2E"/>
                </a:solidFill>
                <a:latin typeface="+mj-ea"/>
                <a:ea typeface="+mj-ea"/>
              </a:rPr>
              <a:t>수강신청 </a:t>
            </a:r>
            <a:r>
              <a:rPr kumimoji="0" lang="en-US" altLang="ko-KR" sz="1500" b="1" kern="0" dirty="0">
                <a:solidFill>
                  <a:srgbClr val="683D2E"/>
                </a:solidFill>
                <a:latin typeface="+mj-ea"/>
                <a:ea typeface="+mj-ea"/>
              </a:rPr>
              <a:t>“</a:t>
            </a:r>
            <a:r>
              <a:rPr kumimoji="0" lang="ko-KR" altLang="en-US" sz="1500" b="1" kern="0" dirty="0">
                <a:solidFill>
                  <a:srgbClr val="683D2E"/>
                </a:solidFill>
                <a:latin typeface="+mj-ea"/>
                <a:ea typeface="+mj-ea"/>
              </a:rPr>
              <a:t>개인정보 수집 이용 제공에 대한 일괄 동의</a:t>
            </a:r>
            <a:r>
              <a:rPr kumimoji="0" lang="en-US" altLang="ko-KR" sz="1500" b="1" kern="0" dirty="0">
                <a:solidFill>
                  <a:srgbClr val="683D2E"/>
                </a:solidFill>
                <a:latin typeface="+mj-ea"/>
                <a:ea typeface="+mj-ea"/>
              </a:rPr>
              <a:t>” (</a:t>
            </a:r>
            <a:r>
              <a:rPr kumimoji="0" lang="ko-KR" altLang="en-US" sz="1500" b="1" kern="0" dirty="0" err="1">
                <a:solidFill>
                  <a:srgbClr val="683D2E"/>
                </a:solidFill>
                <a:latin typeface="+mj-ea"/>
                <a:ea typeface="+mj-ea"/>
              </a:rPr>
              <a:t>팝업창</a:t>
            </a:r>
            <a:r>
              <a:rPr kumimoji="0" lang="en-US" altLang="ko-KR" sz="1500" b="1" kern="0" dirty="0">
                <a:solidFill>
                  <a:srgbClr val="683D2E"/>
                </a:solidFill>
                <a:latin typeface="+mj-ea"/>
                <a:ea typeface="+mj-ea"/>
              </a:rPr>
              <a:t>)</a:t>
            </a:r>
          </a:p>
        </p:txBody>
      </p:sp>
      <p:sp>
        <p:nvSpPr>
          <p:cNvPr id="48" name="포인트가 5개인 별 47"/>
          <p:cNvSpPr/>
          <p:nvPr/>
        </p:nvSpPr>
        <p:spPr>
          <a:xfrm>
            <a:off x="7793798" y="1186102"/>
            <a:ext cx="522618" cy="514357"/>
          </a:xfrm>
          <a:prstGeom prst="star5">
            <a:avLst>
              <a:gd name="adj" fmla="val 20325"/>
              <a:gd name="hf" fmla="val 105146"/>
              <a:gd name="vf" fmla="val 11055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602213" y="6154067"/>
            <a:ext cx="7714203" cy="351336"/>
          </a:xfrm>
          <a:prstGeom prst="roundRect">
            <a:avLst>
              <a:gd name="adj" fmla="val 2332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lnSpc>
                <a:spcPct val="150000"/>
              </a:lnSpc>
              <a:buClr>
                <a:srgbClr val="C00000"/>
              </a:buClr>
              <a:buBlip>
                <a:blip r:embed="rId3"/>
              </a:buBlip>
            </a:pPr>
            <a:r>
              <a:rPr lang="ko-KR" altLang="en-US" sz="1300" b="1" dirty="0" smtClean="0">
                <a:latin typeface="+mj-ea"/>
                <a:ea typeface="+mj-ea"/>
              </a:rPr>
              <a:t>  개인정보 </a:t>
            </a:r>
            <a:r>
              <a:rPr lang="ko-KR" altLang="en-US" sz="1300" b="1" dirty="0">
                <a:latin typeface="+mj-ea"/>
                <a:ea typeface="+mj-ea"/>
              </a:rPr>
              <a:t>수집 </a:t>
            </a:r>
            <a:r>
              <a:rPr lang="ko-KR" altLang="en-US" sz="1300" b="1" dirty="0" smtClean="0">
                <a:latin typeface="+mj-ea"/>
                <a:ea typeface="+mj-ea"/>
              </a:rPr>
              <a:t>이용 </a:t>
            </a:r>
            <a:r>
              <a:rPr lang="en-US" altLang="ko-KR" sz="1300" b="1" dirty="0" smtClean="0">
                <a:latin typeface="+mj-ea"/>
                <a:ea typeface="+mj-ea"/>
              </a:rPr>
              <a:t>(</a:t>
            </a:r>
            <a:r>
              <a:rPr lang="ko-KR" altLang="en-US" sz="1300" b="1" dirty="0" smtClean="0">
                <a:latin typeface="+mj-ea"/>
                <a:ea typeface="+mj-ea"/>
              </a:rPr>
              <a:t>학생증 발급유무</a:t>
            </a:r>
            <a:r>
              <a:rPr lang="en-US" altLang="ko-KR" sz="1300" b="1" dirty="0" smtClean="0">
                <a:latin typeface="+mj-ea"/>
                <a:ea typeface="+mj-ea"/>
              </a:rPr>
              <a:t>)</a:t>
            </a:r>
            <a:r>
              <a:rPr lang="ko-KR" altLang="en-US" sz="1300" b="1" dirty="0" smtClean="0">
                <a:latin typeface="+mj-ea"/>
                <a:ea typeface="+mj-ea"/>
              </a:rPr>
              <a:t> </a:t>
            </a:r>
            <a:r>
              <a:rPr lang="en-US" altLang="ko-KR" sz="1300" b="1" dirty="0" smtClean="0">
                <a:latin typeface="+mj-ea"/>
                <a:ea typeface="+mj-ea"/>
              </a:rPr>
              <a:t>- </a:t>
            </a:r>
            <a:r>
              <a:rPr lang="ko-KR" altLang="en-US" sz="1300" b="1" dirty="0" smtClean="0">
                <a:latin typeface="+mj-ea"/>
                <a:ea typeface="+mj-ea"/>
              </a:rPr>
              <a:t>동의 </a:t>
            </a:r>
            <a:r>
              <a:rPr lang="en-US" altLang="ko-KR" sz="1300" b="1" dirty="0" smtClean="0">
                <a:latin typeface="+mj-ea"/>
                <a:ea typeface="+mj-ea"/>
              </a:rPr>
              <a:t>/ </a:t>
            </a:r>
            <a:r>
              <a:rPr lang="ko-KR" altLang="en-US" sz="1300" b="1" dirty="0" smtClean="0">
                <a:latin typeface="+mj-ea"/>
                <a:ea typeface="+mj-ea"/>
              </a:rPr>
              <a:t>개인정보 제</a:t>
            </a:r>
            <a:r>
              <a:rPr lang="en-US" altLang="ko-KR" sz="1300" b="1" dirty="0" smtClean="0">
                <a:latin typeface="+mj-ea"/>
                <a:ea typeface="+mj-ea"/>
              </a:rPr>
              <a:t>3</a:t>
            </a:r>
            <a:r>
              <a:rPr lang="ko-KR" altLang="en-US" sz="1300" b="1" dirty="0" err="1" smtClean="0">
                <a:latin typeface="+mj-ea"/>
                <a:ea typeface="+mj-ea"/>
              </a:rPr>
              <a:t>자제공</a:t>
            </a:r>
            <a:r>
              <a:rPr lang="ko-KR" altLang="en-US" sz="1300" b="1" dirty="0" smtClean="0">
                <a:latin typeface="+mj-ea"/>
                <a:ea typeface="+mj-ea"/>
              </a:rPr>
              <a:t> </a:t>
            </a:r>
            <a:r>
              <a:rPr lang="en-US" altLang="ko-KR" sz="1300" b="1" dirty="0" smtClean="0">
                <a:latin typeface="+mj-ea"/>
                <a:ea typeface="+mj-ea"/>
              </a:rPr>
              <a:t>(</a:t>
            </a:r>
            <a:r>
              <a:rPr lang="ko-KR" altLang="en-US" sz="1300" b="1" dirty="0" smtClean="0">
                <a:latin typeface="+mj-ea"/>
                <a:ea typeface="+mj-ea"/>
              </a:rPr>
              <a:t>학생증 체크카드이용</a:t>
            </a:r>
            <a:r>
              <a:rPr lang="en-US" altLang="ko-KR" sz="1300" b="1" dirty="0" smtClean="0">
                <a:latin typeface="+mj-ea"/>
                <a:ea typeface="+mj-ea"/>
              </a:rPr>
              <a:t>)</a:t>
            </a:r>
            <a:r>
              <a:rPr lang="ko-KR" altLang="en-US" sz="1300" b="1" dirty="0" smtClean="0">
                <a:latin typeface="+mj-ea"/>
                <a:ea typeface="+mj-ea"/>
              </a:rPr>
              <a:t> </a:t>
            </a:r>
            <a:r>
              <a:rPr lang="en-US" altLang="ko-KR" sz="1300" b="1" dirty="0" smtClean="0">
                <a:latin typeface="+mj-ea"/>
                <a:ea typeface="+mj-ea"/>
              </a:rPr>
              <a:t>- </a:t>
            </a:r>
            <a:r>
              <a:rPr lang="ko-KR" altLang="en-US" sz="1300" b="1" dirty="0" smtClean="0">
                <a:latin typeface="+mj-ea"/>
                <a:ea typeface="+mj-ea"/>
              </a:rPr>
              <a:t>동의</a:t>
            </a:r>
            <a:endParaRPr lang="en-US" altLang="ko-KR" sz="1300" b="1" dirty="0">
              <a:latin typeface="+mj-ea"/>
              <a:ea typeface="+mj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549489" y="2026522"/>
            <a:ext cx="7862511" cy="4042268"/>
            <a:chOff x="549489" y="2026522"/>
            <a:chExt cx="7862511" cy="4042268"/>
          </a:xfrm>
        </p:grpSpPr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782" y="2114078"/>
              <a:ext cx="7858218" cy="3954712"/>
            </a:xfrm>
            <a:prstGeom prst="rect">
              <a:avLst/>
            </a:prstGeom>
          </p:spPr>
        </p:pic>
        <p:grpSp>
          <p:nvGrpSpPr>
            <p:cNvPr id="6" name="그룹 5"/>
            <p:cNvGrpSpPr/>
            <p:nvPr/>
          </p:nvGrpSpPr>
          <p:grpSpPr>
            <a:xfrm>
              <a:off x="2677622" y="2026522"/>
              <a:ext cx="647215" cy="360040"/>
              <a:chOff x="2699792" y="2060848"/>
              <a:chExt cx="647215" cy="360040"/>
            </a:xfrm>
          </p:grpSpPr>
          <p:sp>
            <p:nvSpPr>
              <p:cNvPr id="27" name="직사각형 26"/>
              <p:cNvSpPr/>
              <p:nvPr/>
            </p:nvSpPr>
            <p:spPr>
              <a:xfrm>
                <a:off x="2843808" y="2272428"/>
                <a:ext cx="503199" cy="148460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25" name="타원 24"/>
              <p:cNvSpPr/>
              <p:nvPr/>
            </p:nvSpPr>
            <p:spPr>
              <a:xfrm>
                <a:off x="2699792" y="2060848"/>
                <a:ext cx="216024" cy="21806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</a:p>
            </p:txBody>
          </p:sp>
        </p:grpSp>
        <p:grpSp>
          <p:nvGrpSpPr>
            <p:cNvPr id="7" name="그룹 6"/>
            <p:cNvGrpSpPr/>
            <p:nvPr/>
          </p:nvGrpSpPr>
          <p:grpSpPr>
            <a:xfrm>
              <a:off x="2222035" y="2180887"/>
              <a:ext cx="591471" cy="305473"/>
              <a:chOff x="2259554" y="2202935"/>
              <a:chExt cx="591471" cy="305473"/>
            </a:xfrm>
          </p:grpSpPr>
          <p:sp>
            <p:nvSpPr>
              <p:cNvPr id="28" name="직사각형 27"/>
              <p:cNvSpPr/>
              <p:nvPr/>
            </p:nvSpPr>
            <p:spPr>
              <a:xfrm>
                <a:off x="2414588" y="2369295"/>
                <a:ext cx="436437" cy="139113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31" name="타원 30"/>
              <p:cNvSpPr/>
              <p:nvPr/>
            </p:nvSpPr>
            <p:spPr>
              <a:xfrm>
                <a:off x="2259554" y="2202935"/>
                <a:ext cx="216024" cy="216024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</a:p>
            </p:txBody>
          </p:sp>
        </p:grpSp>
        <p:grpSp>
          <p:nvGrpSpPr>
            <p:cNvPr id="9" name="그룹 8"/>
            <p:cNvGrpSpPr/>
            <p:nvPr/>
          </p:nvGrpSpPr>
          <p:grpSpPr>
            <a:xfrm>
              <a:off x="549489" y="3627347"/>
              <a:ext cx="696042" cy="357896"/>
              <a:chOff x="641408" y="3530705"/>
              <a:chExt cx="696042" cy="357896"/>
            </a:xfrm>
          </p:grpSpPr>
          <p:sp>
            <p:nvSpPr>
              <p:cNvPr id="29" name="직사각형 28"/>
              <p:cNvSpPr/>
              <p:nvPr/>
            </p:nvSpPr>
            <p:spPr>
              <a:xfrm>
                <a:off x="761488" y="3734409"/>
                <a:ext cx="575962" cy="154192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39" name="타원 38"/>
              <p:cNvSpPr/>
              <p:nvPr/>
            </p:nvSpPr>
            <p:spPr>
              <a:xfrm>
                <a:off x="641408" y="3530705"/>
                <a:ext cx="216024" cy="216024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580906" y="4104598"/>
              <a:ext cx="1254790" cy="337536"/>
              <a:chOff x="647628" y="3924590"/>
              <a:chExt cx="1254790" cy="337536"/>
            </a:xfrm>
          </p:grpSpPr>
          <p:sp>
            <p:nvSpPr>
              <p:cNvPr id="30" name="직사각형 29"/>
              <p:cNvSpPr/>
              <p:nvPr/>
            </p:nvSpPr>
            <p:spPr>
              <a:xfrm>
                <a:off x="848658" y="4077072"/>
                <a:ext cx="1053760" cy="185054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41" name="타원 40"/>
              <p:cNvSpPr/>
              <p:nvPr/>
            </p:nvSpPr>
            <p:spPr>
              <a:xfrm>
                <a:off x="647628" y="3924590"/>
                <a:ext cx="227721" cy="21818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05351" y="3497318"/>
            <a:ext cx="7846511" cy="1499736"/>
            <a:chOff x="478742" y="3386341"/>
            <a:chExt cx="7846511" cy="1499736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111" y="3516370"/>
              <a:ext cx="7750142" cy="1369707"/>
            </a:xfrm>
            <a:prstGeom prst="rect">
              <a:avLst/>
            </a:prstGeom>
          </p:spPr>
        </p:pic>
        <p:sp>
          <p:nvSpPr>
            <p:cNvPr id="10" name="직사각형 9"/>
            <p:cNvSpPr/>
            <p:nvPr/>
          </p:nvSpPr>
          <p:spPr>
            <a:xfrm>
              <a:off x="545460" y="3509801"/>
              <a:ext cx="7770956" cy="135935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51" name="타원 50"/>
            <p:cNvSpPr/>
            <p:nvPr/>
          </p:nvSpPr>
          <p:spPr>
            <a:xfrm>
              <a:off x="478742" y="3386341"/>
              <a:ext cx="216024" cy="21806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j-ea"/>
                  <a:ea typeface="+mj-ea"/>
                </a:rPr>
                <a:t>5</a:t>
              </a:r>
              <a:endParaRPr lang="en-US" altLang="ko-KR" sz="1000" b="1" dirty="0" smtClean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3650580" y="4258354"/>
            <a:ext cx="4165819" cy="608099"/>
            <a:chOff x="3650580" y="4258354"/>
            <a:chExt cx="4165819" cy="608099"/>
          </a:xfrm>
        </p:grpSpPr>
        <p:grpSp>
          <p:nvGrpSpPr>
            <p:cNvPr id="15" name="그룹 14"/>
            <p:cNvGrpSpPr/>
            <p:nvPr/>
          </p:nvGrpSpPr>
          <p:grpSpPr>
            <a:xfrm>
              <a:off x="3650580" y="4258354"/>
              <a:ext cx="195402" cy="134477"/>
              <a:chOff x="2632806" y="4122490"/>
              <a:chExt cx="195402" cy="134477"/>
            </a:xfrm>
          </p:grpSpPr>
          <p:cxnSp>
            <p:nvCxnSpPr>
              <p:cNvPr id="13" name="직선 연결선 12"/>
              <p:cNvCxnSpPr/>
              <p:nvPr/>
            </p:nvCxnSpPr>
            <p:spPr>
              <a:xfrm>
                <a:off x="2632806" y="4167019"/>
                <a:ext cx="66986" cy="89948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직선 연결선 51"/>
              <p:cNvCxnSpPr/>
              <p:nvPr/>
            </p:nvCxnSpPr>
            <p:spPr>
              <a:xfrm flipV="1">
                <a:off x="2697598" y="4122490"/>
                <a:ext cx="130610" cy="13158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그룹 48"/>
            <p:cNvGrpSpPr/>
            <p:nvPr/>
          </p:nvGrpSpPr>
          <p:grpSpPr>
            <a:xfrm>
              <a:off x="6084168" y="4389934"/>
              <a:ext cx="195402" cy="134477"/>
              <a:chOff x="2632806" y="4122490"/>
              <a:chExt cx="195402" cy="134477"/>
            </a:xfrm>
          </p:grpSpPr>
          <p:cxnSp>
            <p:nvCxnSpPr>
              <p:cNvPr id="53" name="직선 연결선 52"/>
              <p:cNvCxnSpPr/>
              <p:nvPr/>
            </p:nvCxnSpPr>
            <p:spPr>
              <a:xfrm>
                <a:off x="2632806" y="4167019"/>
                <a:ext cx="66986" cy="89948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직선 연결선 53"/>
              <p:cNvCxnSpPr/>
              <p:nvPr/>
            </p:nvCxnSpPr>
            <p:spPr>
              <a:xfrm flipV="1">
                <a:off x="2697598" y="4122490"/>
                <a:ext cx="130610" cy="13158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타원 39"/>
            <p:cNvSpPr/>
            <p:nvPr/>
          </p:nvSpPr>
          <p:spPr>
            <a:xfrm>
              <a:off x="7546929" y="4650429"/>
              <a:ext cx="269470" cy="216024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8" name="모서리가 둥근 직사각형 44"/>
          <p:cNvSpPr/>
          <p:nvPr/>
        </p:nvSpPr>
        <p:spPr>
          <a:xfrm>
            <a:off x="601720" y="946671"/>
            <a:ext cx="4210664" cy="504056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다기능학생증 신청방법 </a:t>
            </a: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– 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+mj-ea"/>
                <a:ea typeface="+mj-ea"/>
              </a:rPr>
              <a:t>신한은행</a:t>
            </a:r>
            <a:endParaRPr lang="ko-KR" altLang="en-US" sz="20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6230264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모서리가 둥근 직사각형 22"/>
          <p:cNvSpPr/>
          <p:nvPr/>
        </p:nvSpPr>
        <p:spPr>
          <a:xfrm>
            <a:off x="270159" y="1224052"/>
            <a:ext cx="8694329" cy="4752528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buBlip>
                <a:blip r:embed="rId3"/>
              </a:buBlip>
            </a:pPr>
            <a:endParaRPr lang="en-US" altLang="ko-KR" sz="8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+mj-ea"/>
              <a:ea typeface="+mj-ea"/>
            </a:endParaRPr>
          </a:p>
          <a:p>
            <a:endParaRPr lang="en-US" altLang="ko-KR" sz="8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+mj-ea"/>
              <a:ea typeface="+mj-ea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3131839" y="1622247"/>
            <a:ext cx="2880321" cy="459304"/>
          </a:xfrm>
          <a:prstGeom prst="roundRect">
            <a:avLst>
              <a:gd name="adj" fmla="val 6036"/>
            </a:avLst>
          </a:prstGeom>
          <a:solidFill>
            <a:schemeClr val="accent5">
              <a:lumMod val="20000"/>
              <a:lumOff val="80000"/>
            </a:schemeClr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en-US" altLang="ko-KR" sz="1400" b="1" kern="0" dirty="0">
                <a:latin typeface="+mj-ea"/>
                <a:ea typeface="+mj-ea"/>
              </a:rPr>
              <a:t>3</a:t>
            </a:r>
            <a:r>
              <a:rPr kumimoji="0" lang="en-US" altLang="ko-KR" sz="1400" b="1" kern="0" dirty="0" smtClean="0">
                <a:latin typeface="+mj-ea"/>
                <a:ea typeface="+mj-ea"/>
              </a:rPr>
              <a:t>. </a:t>
            </a:r>
            <a:r>
              <a:rPr kumimoji="0" lang="ko-KR" altLang="en-US" sz="1400" b="1" kern="0" dirty="0" smtClean="0">
                <a:latin typeface="+mj-ea"/>
                <a:ea typeface="+mj-ea"/>
              </a:rPr>
              <a:t>은행 방문 신청</a:t>
            </a:r>
            <a:endParaRPr kumimoji="0" lang="en-US" altLang="ko-KR" sz="1400" b="1" kern="0" dirty="0" smtClean="0">
              <a:latin typeface="+mj-ea"/>
              <a:ea typeface="+mj-ea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6444206" y="1613765"/>
            <a:ext cx="2304257" cy="459304"/>
          </a:xfrm>
          <a:prstGeom prst="roundRect">
            <a:avLst>
              <a:gd name="adj" fmla="val 6036"/>
            </a:avLst>
          </a:prstGeom>
          <a:solidFill>
            <a:schemeClr val="accent5">
              <a:lumMod val="20000"/>
              <a:lumOff val="80000"/>
            </a:schemeClr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en-US" altLang="ko-KR" sz="1400" b="1" kern="0" dirty="0">
                <a:latin typeface="+mj-ea"/>
                <a:ea typeface="+mj-ea"/>
              </a:rPr>
              <a:t>4</a:t>
            </a:r>
            <a:r>
              <a:rPr kumimoji="0" lang="en-US" altLang="ko-KR" sz="1400" b="1" kern="0" dirty="0" smtClean="0">
                <a:latin typeface="+mj-ea"/>
                <a:ea typeface="+mj-ea"/>
              </a:rPr>
              <a:t>. </a:t>
            </a:r>
            <a:r>
              <a:rPr kumimoji="0" lang="ko-KR" altLang="en-US" sz="1400" b="1" kern="0" dirty="0" smtClean="0">
                <a:latin typeface="+mj-ea"/>
                <a:ea typeface="+mj-ea"/>
              </a:rPr>
              <a:t>최종 신청 완료 및 수령</a:t>
            </a:r>
            <a:endParaRPr kumimoji="0" lang="en-US" altLang="ko-KR" sz="1400" b="1" kern="0" dirty="0" smtClean="0">
              <a:latin typeface="+mj-ea"/>
              <a:ea typeface="+mj-ea"/>
            </a:endParaRPr>
          </a:p>
        </p:txBody>
      </p:sp>
      <p:sp>
        <p:nvSpPr>
          <p:cNvPr id="8" name="오른쪽 화살표 7"/>
          <p:cNvSpPr/>
          <p:nvPr/>
        </p:nvSpPr>
        <p:spPr>
          <a:xfrm>
            <a:off x="2789666" y="3888348"/>
            <a:ext cx="299273" cy="27938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22" name="오른쪽 화살표 21"/>
          <p:cNvSpPr/>
          <p:nvPr/>
        </p:nvSpPr>
        <p:spPr>
          <a:xfrm>
            <a:off x="6064514" y="3888348"/>
            <a:ext cx="314131" cy="288032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24" name="설명선 1(테두리 및 강조선) 23"/>
          <p:cNvSpPr/>
          <p:nvPr/>
        </p:nvSpPr>
        <p:spPr>
          <a:xfrm>
            <a:off x="5457506" y="980728"/>
            <a:ext cx="3002926" cy="390660"/>
          </a:xfrm>
          <a:prstGeom prst="accentBorderCallout1">
            <a:avLst>
              <a:gd name="adj1" fmla="val 100687"/>
              <a:gd name="adj2" fmla="val 35"/>
              <a:gd name="adj3" fmla="val 149514"/>
              <a:gd name="adj4" fmla="val 27"/>
            </a:avLst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(</a:t>
            </a:r>
            <a:r>
              <a:rPr lang="ko-KR" altLang="en-US" sz="1400" b="1" dirty="0" err="1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모바일</a:t>
            </a:r>
            <a:r>
              <a:rPr lang="ko-KR" altLang="en-US" sz="14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 신청 </a:t>
            </a:r>
            <a:r>
              <a:rPr lang="en-US" altLang="ko-KR" sz="1400" b="1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: </a:t>
            </a:r>
            <a:r>
              <a:rPr lang="ko-KR" altLang="en-US" sz="14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은행 방문 불필요</a:t>
            </a:r>
            <a:r>
              <a:rPr lang="en-US" altLang="ko-KR" sz="14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)</a:t>
            </a:r>
            <a:endParaRPr lang="en-US" altLang="ko-KR" sz="1400" b="1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1" name="포인트가 5개인 별 30"/>
          <p:cNvSpPr/>
          <p:nvPr/>
        </p:nvSpPr>
        <p:spPr>
          <a:xfrm rot="6105639">
            <a:off x="5303849" y="1499593"/>
            <a:ext cx="393635" cy="325831"/>
          </a:xfrm>
          <a:prstGeom prst="star5">
            <a:avLst>
              <a:gd name="adj" fmla="val 21420"/>
              <a:gd name="hf" fmla="val 105146"/>
              <a:gd name="vf" fmla="val 110557"/>
            </a:avLst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478827" y="1614713"/>
            <a:ext cx="2250074" cy="459304"/>
          </a:xfrm>
          <a:prstGeom prst="roundRect">
            <a:avLst>
              <a:gd name="adj" fmla="val 6036"/>
            </a:avLst>
          </a:prstGeom>
          <a:solidFill>
            <a:schemeClr val="accent5">
              <a:lumMod val="20000"/>
              <a:lumOff val="80000"/>
            </a:schemeClr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en-US" altLang="ko-KR" sz="1400" b="1" kern="0" dirty="0">
                <a:latin typeface="+mj-ea"/>
                <a:ea typeface="+mj-ea"/>
              </a:rPr>
              <a:t>2</a:t>
            </a:r>
            <a:r>
              <a:rPr kumimoji="0" lang="en-US" altLang="ko-KR" sz="1400" b="1" kern="0" dirty="0" smtClean="0">
                <a:latin typeface="+mj-ea"/>
                <a:ea typeface="+mj-ea"/>
              </a:rPr>
              <a:t>. </a:t>
            </a:r>
            <a:r>
              <a:rPr kumimoji="0" lang="ko-KR" altLang="en-US" sz="1400" b="1" kern="0" dirty="0" smtClean="0">
                <a:latin typeface="+mj-ea"/>
                <a:ea typeface="+mj-ea"/>
              </a:rPr>
              <a:t>신청기간 및 방법 </a:t>
            </a:r>
            <a:endParaRPr kumimoji="0" lang="en-US" altLang="ko-KR" sz="1400" b="1" kern="0" dirty="0" smtClean="0">
              <a:latin typeface="+mj-ea"/>
              <a:ea typeface="+mj-ea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482533" y="2176856"/>
            <a:ext cx="2246368" cy="3583700"/>
          </a:xfrm>
          <a:prstGeom prst="roundRect">
            <a:avLst>
              <a:gd name="adj" fmla="val 6036"/>
            </a:avLst>
          </a:prstGeom>
          <a:solidFill>
            <a:schemeClr val="bg1"/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1200" kern="0" dirty="0" smtClean="0">
              <a:solidFill>
                <a:schemeClr val="accent1">
                  <a:lumMod val="10000"/>
                </a:schemeClr>
              </a:solidFill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200" kern="0" dirty="0" smtClean="0">
                <a:latin typeface="+mj-ea"/>
                <a:ea typeface="+mj-ea"/>
              </a:rPr>
              <a:t> </a:t>
            </a:r>
            <a:r>
              <a:rPr kumimoji="0" lang="ko-KR" altLang="en-US" sz="1400" b="1" kern="0" dirty="0" smtClean="0">
                <a:latin typeface="+mj-ea"/>
                <a:ea typeface="+mj-ea"/>
              </a:rPr>
              <a:t>신청기간</a:t>
            </a:r>
            <a:endParaRPr kumimoji="0" lang="en-US" altLang="ko-KR" sz="1400" b="1" kern="0" dirty="0"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en-US" altLang="ko-KR" sz="1200" b="1" kern="0" dirty="0" smtClean="0">
                <a:solidFill>
                  <a:srgbClr val="0000FF"/>
                </a:solidFill>
                <a:latin typeface="+mj-ea"/>
                <a:ea typeface="+mj-ea"/>
              </a:rPr>
              <a:t> 2019.09.02(</a:t>
            </a:r>
            <a:r>
              <a:rPr kumimoji="0" lang="ko-KR" altLang="en-US" sz="1200" b="1" kern="0" dirty="0" smtClean="0">
                <a:solidFill>
                  <a:srgbClr val="0000FF"/>
                </a:solidFill>
                <a:latin typeface="+mj-ea"/>
                <a:ea typeface="+mj-ea"/>
              </a:rPr>
              <a:t>월</a:t>
            </a:r>
            <a:r>
              <a:rPr kumimoji="0" lang="en-US" altLang="ko-KR" sz="1200" b="1" kern="0" dirty="0" smtClean="0">
                <a:solidFill>
                  <a:srgbClr val="0000FF"/>
                </a:solidFill>
                <a:latin typeface="+mj-ea"/>
                <a:ea typeface="+mj-ea"/>
              </a:rPr>
              <a:t>) – 09.11(</a:t>
            </a:r>
            <a:r>
              <a:rPr kumimoji="0" lang="ko-KR" altLang="en-US" sz="1200" b="1" kern="0" dirty="0" smtClean="0">
                <a:solidFill>
                  <a:srgbClr val="0000FF"/>
                </a:solidFill>
                <a:latin typeface="+mj-ea"/>
                <a:ea typeface="+mj-ea"/>
              </a:rPr>
              <a:t>수</a:t>
            </a:r>
            <a:r>
              <a:rPr kumimoji="0" lang="en-US" altLang="ko-KR" sz="1200" b="1" kern="0" dirty="0" smtClean="0">
                <a:solidFill>
                  <a:srgbClr val="0000FF"/>
                </a:solidFill>
                <a:latin typeface="+mj-ea"/>
                <a:ea typeface="+mj-ea"/>
              </a:rPr>
              <a:t>)</a:t>
            </a:r>
            <a:endParaRPr kumimoji="0" lang="en-US" altLang="ko-KR" sz="1200" kern="0" dirty="0">
              <a:solidFill>
                <a:srgbClr val="0000FF"/>
              </a:solidFill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600" kern="0" dirty="0" smtClean="0"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buFont typeface="Wingdings" pitchFamily="2" charset="2"/>
              <a:buChar char="l"/>
              <a:tabLst/>
              <a:defRPr/>
            </a:pPr>
            <a:r>
              <a:rPr lang="ko-KR" altLang="en-US" sz="1200" b="1" dirty="0" smtClean="0">
                <a:latin typeface="+mj-ea"/>
                <a:ea typeface="+mj-ea"/>
              </a:rPr>
              <a:t> </a:t>
            </a:r>
            <a:r>
              <a:rPr lang="ko-KR" altLang="en-US" sz="1400" b="1" dirty="0" smtClean="0">
                <a:latin typeface="+mj-ea"/>
                <a:ea typeface="+mj-ea"/>
              </a:rPr>
              <a:t>신청 방법 </a:t>
            </a:r>
            <a:endParaRPr lang="en-US" altLang="ko-KR" sz="1400" b="1" dirty="0" smtClean="0"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lang="en-US" altLang="ko-KR" sz="1400" b="1" dirty="0">
                <a:latin typeface="+mj-ea"/>
                <a:ea typeface="+mj-ea"/>
              </a:rPr>
              <a:t> </a:t>
            </a:r>
            <a:r>
              <a:rPr lang="en-US" altLang="ko-KR" sz="1400" b="1" dirty="0" smtClean="0">
                <a:latin typeface="+mj-ea"/>
                <a:ea typeface="+mj-ea"/>
              </a:rPr>
              <a:t> </a:t>
            </a:r>
            <a:r>
              <a:rPr lang="ko-KR" altLang="en-US" sz="1300" b="1" dirty="0" err="1" smtClean="0">
                <a:solidFill>
                  <a:srgbClr val="0000FF"/>
                </a:solidFill>
                <a:latin typeface="+mj-ea"/>
                <a:ea typeface="+mj-ea"/>
              </a:rPr>
              <a:t>모바일</a:t>
            </a:r>
            <a:r>
              <a:rPr lang="ko-KR" altLang="en-US" sz="1300" b="1" dirty="0" smtClean="0">
                <a:solidFill>
                  <a:srgbClr val="0000FF"/>
                </a:solidFill>
                <a:latin typeface="+mj-ea"/>
                <a:ea typeface="+mj-ea"/>
              </a:rPr>
              <a:t> 또는 은행 방문</a:t>
            </a:r>
            <a:endParaRPr lang="en-US" altLang="ko-KR" sz="1300" b="1" dirty="0" smtClean="0">
              <a:solidFill>
                <a:srgbClr val="0000FF"/>
              </a:solidFill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en-US" altLang="ko-KR" sz="1300" b="1" kern="0" dirty="0" smtClean="0">
                <a:solidFill>
                  <a:srgbClr val="0000FF"/>
                </a:solidFill>
                <a:latin typeface="+mj-ea"/>
                <a:ea typeface="+mj-ea"/>
              </a:rPr>
              <a:t> </a:t>
            </a:r>
            <a:r>
              <a:rPr kumimoji="0" lang="en-US" altLang="ko-KR" sz="1200" b="1" u="sng" kern="0" dirty="0" smtClean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kumimoji="0" lang="ko-KR" altLang="en-US" sz="1200" b="1" u="sng" kern="0" dirty="0" smtClean="0">
                <a:solidFill>
                  <a:srgbClr val="FF0000"/>
                </a:solidFill>
                <a:latin typeface="+mj-ea"/>
                <a:ea typeface="+mj-ea"/>
              </a:rPr>
              <a:t>자세한 신청 방법은 </a:t>
            </a:r>
            <a:endParaRPr kumimoji="0" lang="en-US" altLang="ko-KR" sz="1200" b="1" u="sng" kern="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en-US" altLang="ko-KR" sz="1200" b="1" kern="0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kumimoji="0" lang="en-US" altLang="ko-KR" sz="1200" b="1" kern="0" dirty="0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kumimoji="0" lang="ko-KR" altLang="en-US" sz="1200" b="1" u="sng" kern="0" dirty="0" smtClean="0">
                <a:solidFill>
                  <a:srgbClr val="FF0000"/>
                </a:solidFill>
                <a:latin typeface="+mj-ea"/>
                <a:ea typeface="+mj-ea"/>
              </a:rPr>
              <a:t>추후 홈페이지 공지</a:t>
            </a:r>
            <a:r>
              <a:rPr kumimoji="0" lang="en-US" altLang="ko-KR" sz="1200" b="1" u="sng" kern="0" dirty="0" smtClean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endParaRPr kumimoji="0" lang="en-US" altLang="ko-KR" sz="1200" b="1" kern="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600" kern="0" dirty="0" smtClean="0">
              <a:solidFill>
                <a:schemeClr val="accent1">
                  <a:lumMod val="10000"/>
                </a:schemeClr>
              </a:solidFill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200" kern="0" dirty="0">
                <a:latin typeface="+mj-ea"/>
                <a:ea typeface="+mj-ea"/>
              </a:rPr>
              <a:t> </a:t>
            </a:r>
            <a:r>
              <a:rPr kumimoji="0" lang="ko-KR" altLang="en-US" sz="1400" b="1" kern="0" dirty="0" smtClean="0">
                <a:latin typeface="+mj-ea"/>
                <a:ea typeface="+mj-ea"/>
              </a:rPr>
              <a:t>공지 확인 방법</a:t>
            </a:r>
            <a:endParaRPr kumimoji="0" lang="en-US" altLang="ko-KR" sz="1400" b="1" kern="0" dirty="0" smtClean="0"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ko-KR" altLang="en-US" sz="1300" b="1" kern="0" dirty="0">
                <a:latin typeface="+mj-ea"/>
                <a:ea typeface="+mj-ea"/>
              </a:rPr>
              <a:t> </a:t>
            </a:r>
            <a:r>
              <a:rPr kumimoji="0" lang="ko-KR" altLang="en-US" sz="1200" b="1" kern="0" dirty="0" smtClean="0">
                <a:latin typeface="+mj-ea"/>
                <a:ea typeface="+mj-ea"/>
              </a:rPr>
              <a:t>본교 홈페이지 </a:t>
            </a:r>
            <a:endParaRPr kumimoji="0" lang="en-US" altLang="ko-KR" sz="1200" b="1" kern="0" dirty="0" smtClean="0"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ko-KR" altLang="en-US" sz="1200" b="1" kern="0" dirty="0" smtClean="0">
                <a:latin typeface="+mj-ea"/>
                <a:ea typeface="+mj-ea"/>
              </a:rPr>
              <a:t>→ 일반공지사항 </a:t>
            </a:r>
            <a:r>
              <a:rPr kumimoji="0" lang="en-US" altLang="ko-KR" sz="1200" b="1" kern="0" dirty="0" smtClean="0">
                <a:latin typeface="+mj-ea"/>
                <a:ea typeface="+mj-ea"/>
              </a:rPr>
              <a:t/>
            </a:r>
            <a:br>
              <a:rPr kumimoji="0" lang="en-US" altLang="ko-KR" sz="1200" b="1" kern="0" dirty="0" smtClean="0">
                <a:latin typeface="+mj-ea"/>
                <a:ea typeface="+mj-ea"/>
              </a:rPr>
            </a:br>
            <a:r>
              <a:rPr kumimoji="0" lang="ko-KR" altLang="en-US" sz="1200" b="1" kern="0" dirty="0" smtClean="0">
                <a:latin typeface="+mj-ea"/>
                <a:ea typeface="+mj-ea"/>
              </a:rPr>
              <a:t>→ </a:t>
            </a:r>
            <a:r>
              <a:rPr kumimoji="0" lang="en-US" altLang="ko-KR" sz="1200" b="1" u="sng" kern="0" dirty="0" smtClean="0">
                <a:latin typeface="+mj-ea"/>
                <a:ea typeface="+mj-ea"/>
              </a:rPr>
              <a:t>2019</a:t>
            </a:r>
            <a:r>
              <a:rPr kumimoji="0" lang="ko-KR" altLang="en-US" sz="1200" b="1" u="sng" kern="0" dirty="0" smtClean="0">
                <a:latin typeface="+mj-ea"/>
                <a:ea typeface="+mj-ea"/>
              </a:rPr>
              <a:t>학년도 후기 </a:t>
            </a:r>
            <a:endParaRPr kumimoji="0" lang="en-US" altLang="ko-KR" sz="1200" b="1" u="sng" kern="0" dirty="0" smtClean="0"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ko-KR" altLang="en-US" sz="1200" b="1" u="sng" kern="0" dirty="0" smtClean="0">
                <a:latin typeface="+mj-ea"/>
                <a:ea typeface="+mj-ea"/>
              </a:rPr>
              <a:t>일반대학원 </a:t>
            </a:r>
            <a:r>
              <a:rPr kumimoji="0" lang="ko-KR" altLang="en-US" sz="1200" b="1" u="sng" kern="0" dirty="0">
                <a:latin typeface="+mj-ea"/>
                <a:ea typeface="+mj-ea"/>
              </a:rPr>
              <a:t>학생증 </a:t>
            </a:r>
            <a:r>
              <a:rPr kumimoji="0" lang="ko-KR" altLang="en-US" sz="1200" b="1" u="sng" kern="0" dirty="0" smtClean="0">
                <a:latin typeface="+mj-ea"/>
                <a:ea typeface="+mj-ea"/>
              </a:rPr>
              <a:t>발급안내</a:t>
            </a:r>
            <a:endParaRPr kumimoji="0" lang="en-US" altLang="ko-KR" sz="1200" b="1" u="sng" kern="0" dirty="0"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1400" kern="0" dirty="0" smtClean="0">
              <a:solidFill>
                <a:schemeClr val="accent1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6444207" y="2187681"/>
            <a:ext cx="2314211" cy="3572875"/>
          </a:xfrm>
          <a:prstGeom prst="roundRect">
            <a:avLst>
              <a:gd name="adj" fmla="val 6036"/>
            </a:avLst>
          </a:prstGeom>
          <a:solidFill>
            <a:schemeClr val="bg1"/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ko-KR" altLang="en-US" sz="1300" b="1" kern="0" dirty="0" smtClean="0">
                <a:latin typeface="+mj-ea"/>
                <a:ea typeface="+mj-ea"/>
              </a:rPr>
              <a:t>     ①</a:t>
            </a:r>
            <a:r>
              <a:rPr kumimoji="0" lang="ko-KR" altLang="en-US" sz="1300" b="1" kern="0" dirty="0" err="1" smtClean="0">
                <a:latin typeface="+mj-ea"/>
                <a:ea typeface="+mj-ea"/>
              </a:rPr>
              <a:t>모바일</a:t>
            </a:r>
            <a:r>
              <a:rPr kumimoji="0" lang="ko-KR" altLang="en-US" sz="1300" b="1" kern="0" dirty="0" smtClean="0">
                <a:latin typeface="+mj-ea"/>
                <a:ea typeface="+mj-ea"/>
              </a:rPr>
              <a:t> 신청 </a:t>
            </a:r>
            <a:r>
              <a:rPr kumimoji="0" lang="ko-KR" altLang="en-US" sz="1300" kern="0" dirty="0" smtClean="0">
                <a:latin typeface="+mj-ea"/>
                <a:ea typeface="+mj-ea"/>
              </a:rPr>
              <a:t>또는</a:t>
            </a:r>
            <a:r>
              <a:rPr kumimoji="0" lang="ko-KR" altLang="en-US" sz="1300" b="1" kern="0" dirty="0" smtClean="0">
                <a:latin typeface="+mj-ea"/>
                <a:ea typeface="+mj-ea"/>
              </a:rPr>
              <a:t> </a:t>
            </a:r>
            <a:endParaRPr kumimoji="0" lang="en-US" altLang="ko-KR" sz="1300" b="1" kern="0" dirty="0" smtClean="0"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ko-KR" altLang="en-US" sz="1300" b="1" kern="0" dirty="0" smtClean="0">
                <a:latin typeface="+mj-ea"/>
                <a:ea typeface="+mj-ea"/>
              </a:rPr>
              <a:t>   ②은행 방문 신청한 자</a:t>
            </a:r>
            <a:endParaRPr kumimoji="0" lang="en-US" altLang="ko-KR" sz="1300" b="1" kern="0" dirty="0" smtClean="0"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1200" b="1" kern="0" dirty="0" smtClean="0"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1200" b="1" kern="0" dirty="0">
              <a:latin typeface="+mj-ea"/>
              <a:ea typeface="+mj-ea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1400" b="1" kern="0" dirty="0" smtClean="0">
              <a:solidFill>
                <a:srgbClr val="0000FF"/>
              </a:solidFill>
              <a:latin typeface="+mj-ea"/>
              <a:ea typeface="+mj-ea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en-US" altLang="ko-KR" sz="1400" b="1" kern="0" dirty="0" smtClean="0">
                <a:solidFill>
                  <a:srgbClr val="0000FF"/>
                </a:solidFill>
                <a:latin typeface="+mj-ea"/>
                <a:ea typeface="+mj-ea"/>
              </a:rPr>
              <a:t>2019.09.26(</a:t>
            </a:r>
            <a:r>
              <a:rPr kumimoji="0" lang="ko-KR" altLang="en-US" sz="1400" b="1" kern="0" dirty="0" smtClean="0">
                <a:solidFill>
                  <a:srgbClr val="0000FF"/>
                </a:solidFill>
                <a:latin typeface="+mj-ea"/>
                <a:ea typeface="+mj-ea"/>
              </a:rPr>
              <a:t>목</a:t>
            </a:r>
            <a:r>
              <a:rPr kumimoji="0" lang="en-US" altLang="ko-KR" sz="1400" b="1" kern="0" dirty="0" smtClean="0">
                <a:solidFill>
                  <a:srgbClr val="0000FF"/>
                </a:solidFill>
                <a:latin typeface="+mj-ea"/>
                <a:ea typeface="+mj-ea"/>
              </a:rPr>
              <a:t>)</a:t>
            </a:r>
            <a:r>
              <a:rPr kumimoji="0" lang="ko-KR" altLang="en-US" sz="1400" b="1" kern="0" dirty="0" smtClean="0">
                <a:solidFill>
                  <a:srgbClr val="0000FF"/>
                </a:solidFill>
                <a:latin typeface="+mj-ea"/>
                <a:ea typeface="+mj-ea"/>
              </a:rPr>
              <a:t> 이후</a:t>
            </a:r>
            <a:endParaRPr kumimoji="0" lang="en-US" altLang="ko-KR" sz="1400" b="1" kern="0" dirty="0" smtClean="0">
              <a:solidFill>
                <a:srgbClr val="0000FF"/>
              </a:solidFill>
              <a:latin typeface="+mj-ea"/>
              <a:ea typeface="+mj-ea"/>
            </a:endParaRPr>
          </a:p>
          <a:p>
            <a:pPr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defRPr/>
            </a:pPr>
            <a:endParaRPr kumimoji="0" lang="en-US" altLang="ko-KR" sz="800" b="1" kern="0" dirty="0">
              <a:latin typeface="+mj-ea"/>
              <a:ea typeface="+mj-ea"/>
            </a:endParaRPr>
          </a:p>
          <a:p>
            <a:pPr algn="ctr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defRPr/>
            </a:pPr>
            <a:r>
              <a:rPr kumimoji="0" lang="ko-KR" altLang="en-US" sz="1300" b="1" kern="0" dirty="0" smtClean="0">
                <a:latin typeface="+mj-ea"/>
                <a:ea typeface="+mj-ea"/>
              </a:rPr>
              <a:t>소속 단과대학 </a:t>
            </a:r>
            <a:r>
              <a:rPr kumimoji="0" lang="ko-KR" altLang="en-US" sz="1300" b="1" kern="0" dirty="0" err="1" smtClean="0">
                <a:latin typeface="+mj-ea"/>
                <a:ea typeface="+mj-ea"/>
              </a:rPr>
              <a:t>교학팀</a:t>
            </a:r>
            <a:r>
              <a:rPr kumimoji="0" lang="ko-KR" altLang="en-US" sz="1300" b="1" kern="0" dirty="0" smtClean="0">
                <a:latin typeface="+mj-ea"/>
                <a:ea typeface="+mj-ea"/>
              </a:rPr>
              <a:t> </a:t>
            </a:r>
            <a:endParaRPr kumimoji="0" lang="en-US" altLang="ko-KR" sz="1300" b="1" kern="0" dirty="0" smtClean="0">
              <a:latin typeface="+mj-ea"/>
              <a:ea typeface="+mj-ea"/>
            </a:endParaRPr>
          </a:p>
          <a:p>
            <a:pPr algn="ctr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defRPr/>
            </a:pPr>
            <a:r>
              <a:rPr kumimoji="0" lang="ko-KR" altLang="en-US" sz="1300" b="1" kern="0" dirty="0" smtClean="0">
                <a:latin typeface="+mj-ea"/>
                <a:ea typeface="+mj-ea"/>
              </a:rPr>
              <a:t>또는 학과 사무실 수령</a:t>
            </a:r>
            <a:endParaRPr kumimoji="0" lang="en-US" altLang="ko-KR" sz="1200" b="1" kern="0" dirty="0"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1300" b="1" kern="0" dirty="0">
              <a:latin typeface="+mj-ea"/>
              <a:ea typeface="+mj-ea"/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3131839" y="2185323"/>
            <a:ext cx="2880321" cy="3575233"/>
          </a:xfrm>
          <a:prstGeom prst="roundRect">
            <a:avLst>
              <a:gd name="adj" fmla="val 6036"/>
            </a:avLst>
          </a:prstGeom>
          <a:solidFill>
            <a:schemeClr val="bg1"/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ea"/>
                <a:ea typeface="+mj-ea"/>
              </a:rPr>
              <a:t> 은행 내점 기간</a:t>
            </a:r>
            <a:r>
              <a:rPr kumimoji="0" lang="ko-KR" altLang="en-US" sz="14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j-ea"/>
                <a:ea typeface="+mj-ea"/>
              </a:rPr>
              <a:t> 및 시간</a:t>
            </a:r>
            <a:endParaRPr kumimoji="0" lang="en-US" altLang="ko-KR" sz="1400" b="1" kern="0" dirty="0"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en-US" altLang="ko-KR" sz="1400" b="1" kern="0" dirty="0" smtClean="0">
                <a:solidFill>
                  <a:srgbClr val="0000FF"/>
                </a:solidFill>
                <a:latin typeface="+mj-ea"/>
                <a:ea typeface="+mj-ea"/>
              </a:rPr>
              <a:t>2019.09.02(</a:t>
            </a:r>
            <a:r>
              <a:rPr kumimoji="0" lang="ko-KR" altLang="en-US" sz="1400" b="1" kern="0" dirty="0" smtClean="0">
                <a:solidFill>
                  <a:srgbClr val="0000FF"/>
                </a:solidFill>
                <a:latin typeface="+mj-ea"/>
                <a:ea typeface="+mj-ea"/>
              </a:rPr>
              <a:t>월</a:t>
            </a:r>
            <a:r>
              <a:rPr kumimoji="0" lang="en-US" altLang="ko-KR" sz="1400" b="1" kern="0" dirty="0" smtClean="0">
                <a:solidFill>
                  <a:srgbClr val="0000FF"/>
                </a:solidFill>
                <a:latin typeface="+mj-ea"/>
                <a:ea typeface="+mj-ea"/>
              </a:rPr>
              <a:t>) – 09.11(</a:t>
            </a:r>
            <a:r>
              <a:rPr kumimoji="0" lang="ko-KR" altLang="en-US" sz="1400" b="1" kern="0" dirty="0" smtClean="0">
                <a:solidFill>
                  <a:srgbClr val="0000FF"/>
                </a:solidFill>
                <a:latin typeface="+mj-ea"/>
                <a:ea typeface="+mj-ea"/>
              </a:rPr>
              <a:t>수</a:t>
            </a:r>
            <a:r>
              <a:rPr kumimoji="0" lang="en-US" altLang="ko-KR" sz="1400" b="1" kern="0" dirty="0" smtClean="0">
                <a:solidFill>
                  <a:srgbClr val="0000FF"/>
                </a:solidFill>
                <a:latin typeface="+mj-ea"/>
                <a:ea typeface="+mj-ea"/>
              </a:rPr>
              <a:t>)</a:t>
            </a:r>
            <a:r>
              <a:rPr kumimoji="0" lang="en-US" altLang="ko-KR" sz="1200" b="1" kern="0" dirty="0" smtClean="0">
                <a:latin typeface="+mj-ea"/>
                <a:ea typeface="+mj-ea"/>
              </a:rPr>
              <a:t> </a:t>
            </a: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ko-KR" altLang="en-US" sz="1400" b="1" kern="0" dirty="0" smtClean="0">
                <a:latin typeface="+mj-ea"/>
                <a:ea typeface="+mj-ea"/>
              </a:rPr>
              <a:t>평일</a:t>
            </a:r>
            <a:r>
              <a:rPr kumimoji="0" lang="en-US" altLang="ko-KR" sz="1400" b="1" kern="0" dirty="0">
                <a:latin typeface="+mj-ea"/>
                <a:ea typeface="+mj-ea"/>
              </a:rPr>
              <a:t> </a:t>
            </a:r>
            <a:r>
              <a:rPr kumimoji="0" lang="en-US" altLang="ko-KR" sz="1400" b="1" kern="0" dirty="0" smtClean="0">
                <a:latin typeface="+mj-ea"/>
                <a:ea typeface="+mj-ea"/>
              </a:rPr>
              <a:t>09</a:t>
            </a:r>
            <a:r>
              <a:rPr kumimoji="0" lang="ko-KR" altLang="en-US" sz="1400" b="1" kern="0" dirty="0" smtClean="0">
                <a:latin typeface="+mj-ea"/>
                <a:ea typeface="+mj-ea"/>
              </a:rPr>
              <a:t>시 </a:t>
            </a:r>
            <a:r>
              <a:rPr kumimoji="0" lang="en-US" altLang="ko-KR" sz="1400" b="1" kern="0" dirty="0">
                <a:latin typeface="+mj-ea"/>
                <a:ea typeface="+mj-ea"/>
              </a:rPr>
              <a:t>–</a:t>
            </a:r>
            <a:r>
              <a:rPr kumimoji="0" lang="en-US" altLang="ko-KR" sz="1400" b="1" kern="0" dirty="0" smtClean="0">
                <a:latin typeface="+mj-ea"/>
                <a:ea typeface="+mj-ea"/>
              </a:rPr>
              <a:t> </a:t>
            </a:r>
            <a:r>
              <a:rPr lang="en-US" altLang="ko-KR" sz="1400" b="1" dirty="0" smtClean="0">
                <a:latin typeface="+mj-ea"/>
                <a:ea typeface="+mj-ea"/>
              </a:rPr>
              <a:t>16</a:t>
            </a:r>
            <a:r>
              <a:rPr lang="ko-KR" altLang="en-US" sz="1400" b="1" dirty="0">
                <a:latin typeface="+mj-ea"/>
                <a:ea typeface="+mj-ea"/>
              </a:rPr>
              <a:t>시</a:t>
            </a:r>
            <a:endParaRPr kumimoji="0" lang="en-US" altLang="ko-KR" sz="1400" kern="0" dirty="0" smtClean="0"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500" b="1" kern="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500" b="1" kern="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500" b="1" kern="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algn="just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Font typeface="Wingdings" pitchFamily="2" charset="2"/>
              <a:buChar char="l"/>
              <a:defRPr/>
            </a:pPr>
            <a:r>
              <a:rPr lang="en-US" altLang="ko-KR" sz="1300" b="1" dirty="0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ko-KR" altLang="en-US" sz="1400" b="1" dirty="0" smtClean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장소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</a:p>
          <a:p>
            <a:pPr algn="just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defRPr/>
            </a:pPr>
            <a:r>
              <a:rPr lang="en-US" altLang="ko-KR" sz="1400" b="1" dirty="0">
                <a:solidFill>
                  <a:srgbClr val="0000FF"/>
                </a:solidFill>
                <a:latin typeface="+mj-ea"/>
                <a:ea typeface="+mj-ea"/>
              </a:rPr>
              <a:t> </a:t>
            </a:r>
            <a:r>
              <a:rPr lang="en-US" altLang="ko-KR" sz="1400" b="1" dirty="0" smtClean="0">
                <a:solidFill>
                  <a:srgbClr val="0000FF"/>
                </a:solidFill>
                <a:latin typeface="+mj-ea"/>
                <a:ea typeface="+mj-ea"/>
              </a:rPr>
              <a:t> </a:t>
            </a:r>
            <a:r>
              <a:rPr lang="ko-KR" altLang="en-US" sz="1400" b="1" dirty="0" smtClean="0">
                <a:latin typeface="+mj-ea"/>
                <a:ea typeface="+mj-ea"/>
              </a:rPr>
              <a:t>명진관 </a:t>
            </a:r>
            <a:r>
              <a:rPr lang="en-US" altLang="ko-KR" sz="1400" b="1" dirty="0" smtClean="0">
                <a:latin typeface="+mj-ea"/>
                <a:ea typeface="+mj-ea"/>
              </a:rPr>
              <a:t>1</a:t>
            </a:r>
            <a:r>
              <a:rPr lang="ko-KR" altLang="en-US" sz="1400" b="1" dirty="0" smtClean="0">
                <a:latin typeface="+mj-ea"/>
                <a:ea typeface="+mj-ea"/>
              </a:rPr>
              <a:t>층 </a:t>
            </a:r>
            <a:r>
              <a:rPr lang="ko-KR" altLang="en-US" sz="1400" b="1" dirty="0" err="1" smtClean="0">
                <a:latin typeface="+mj-ea"/>
                <a:ea typeface="+mj-ea"/>
              </a:rPr>
              <a:t>신한은행</a:t>
            </a:r>
            <a:r>
              <a:rPr lang="en-US" altLang="ko-KR" sz="1400" b="1" dirty="0" smtClean="0">
                <a:latin typeface="+mj-ea"/>
                <a:ea typeface="+mj-ea"/>
              </a:rPr>
              <a:t> </a:t>
            </a:r>
          </a:p>
          <a:p>
            <a:pPr algn="just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defRPr/>
            </a:pPr>
            <a:endParaRPr lang="en-US" altLang="ko-KR" sz="800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algn="just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defRPr/>
            </a:pPr>
            <a:endParaRPr lang="en-US" altLang="ko-KR" sz="800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buFont typeface="Wingdings" pitchFamily="2" charset="2"/>
              <a:buChar char="l"/>
              <a:tabLst/>
              <a:defRPr/>
            </a:pPr>
            <a:r>
              <a:rPr lang="en-US" altLang="ko-KR" sz="1300" b="1" dirty="0" smtClean="0">
                <a:latin typeface="+mj-ea"/>
                <a:ea typeface="+mj-ea"/>
              </a:rPr>
              <a:t> </a:t>
            </a:r>
            <a:r>
              <a:rPr lang="ko-KR" altLang="en-US" sz="1400" b="1" dirty="0" smtClean="0">
                <a:latin typeface="+mj-ea"/>
                <a:ea typeface="+mj-ea"/>
              </a:rPr>
              <a:t>준비물</a:t>
            </a:r>
            <a:endParaRPr lang="en-US" altLang="ko-KR" sz="1400" b="1" dirty="0" smtClean="0"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lang="en-US" altLang="ko-KR" sz="1400" dirty="0" smtClean="0">
                <a:latin typeface="+mj-ea"/>
                <a:ea typeface="+mj-ea"/>
              </a:rPr>
              <a:t>   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신분증 지참 </a:t>
            </a:r>
            <a:endParaRPr lang="en-US" altLang="ko-KR" sz="1400" dirty="0" smtClean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6" name="모서리가 둥근 직사각형 44"/>
          <p:cNvSpPr/>
          <p:nvPr/>
        </p:nvSpPr>
        <p:spPr>
          <a:xfrm>
            <a:off x="505352" y="980728"/>
            <a:ext cx="4210664" cy="504056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다기능학생증 신청방법 </a:t>
            </a: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– 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+mj-ea"/>
                <a:ea typeface="+mj-ea"/>
              </a:rPr>
              <a:t>신한은행</a:t>
            </a:r>
            <a:endParaRPr lang="ko-KR" altLang="en-US" sz="2000" b="1" dirty="0">
              <a:latin typeface="+mj-ea"/>
              <a:ea typeface="+mj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11618" y="121267"/>
            <a:ext cx="58165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ko-KR" alt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다기능 학생증 발급안내 </a:t>
            </a:r>
            <a:r>
              <a:rPr lang="ko-KR" alt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▶</a:t>
            </a:r>
            <a:r>
              <a:rPr lang="en-US" altLang="ko-KR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r>
              <a:rPr lang="ko-KR" altLang="en-US" sz="2400" b="1" spc="50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신한은행</a:t>
            </a:r>
            <a:r>
              <a:rPr lang="ko-KR" alt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endParaRPr lang="ko-KR" altLang="en-US" sz="2400" kern="0" dirty="0">
              <a:solidFill>
                <a:schemeClr val="accent6">
                  <a:lumMod val="75000"/>
                </a:schemeClr>
              </a:solidFill>
              <a:latin typeface="+mj-ea"/>
              <a:ea typeface="+mj-ea"/>
              <a:cs typeface="-윤고딕140"/>
            </a:endParaRPr>
          </a:p>
        </p:txBody>
      </p:sp>
      <p:sp>
        <p:nvSpPr>
          <p:cNvPr id="2" name="아래쪽 화살표 1"/>
          <p:cNvSpPr/>
          <p:nvPr/>
        </p:nvSpPr>
        <p:spPr>
          <a:xfrm>
            <a:off x="7424679" y="3394323"/>
            <a:ext cx="343310" cy="41198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683568" y="6106509"/>
            <a:ext cx="7488832" cy="618726"/>
            <a:chOff x="683568" y="6106509"/>
            <a:chExt cx="7488832" cy="618726"/>
          </a:xfrm>
        </p:grpSpPr>
        <p:grpSp>
          <p:nvGrpSpPr>
            <p:cNvPr id="11" name="그룹 10"/>
            <p:cNvGrpSpPr/>
            <p:nvPr/>
          </p:nvGrpSpPr>
          <p:grpSpPr>
            <a:xfrm>
              <a:off x="683568" y="6106509"/>
              <a:ext cx="7488832" cy="618726"/>
              <a:chOff x="683568" y="6165701"/>
              <a:chExt cx="7488832" cy="618726"/>
            </a:xfrm>
          </p:grpSpPr>
          <p:sp>
            <p:nvSpPr>
              <p:cNvPr id="7" name="직사각형 6"/>
              <p:cNvSpPr/>
              <p:nvPr/>
            </p:nvSpPr>
            <p:spPr>
              <a:xfrm>
                <a:off x="683568" y="6165702"/>
                <a:ext cx="7488832" cy="618725"/>
              </a:xfrm>
              <a:prstGeom prst="rect">
                <a:avLst/>
              </a:prstGeom>
              <a:solidFill>
                <a:schemeClr val="bg1"/>
              </a:solidFill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971600" y="6182678"/>
                <a:ext cx="682402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b="1" dirty="0" err="1" smtClean="0">
                    <a:latin typeface="+mj-ea"/>
                    <a:ea typeface="+mj-ea"/>
                  </a:rPr>
                  <a:t>모바일</a:t>
                </a:r>
                <a:r>
                  <a:rPr lang="ko-KR" altLang="en-US" sz="1400" b="1" dirty="0" smtClean="0">
                    <a:latin typeface="+mj-ea"/>
                    <a:ea typeface="+mj-ea"/>
                  </a:rPr>
                  <a:t> 신청 또는 은행 방문 전</a:t>
                </a:r>
                <a:r>
                  <a:rPr lang="en-US" altLang="ko-KR" sz="1400" b="1" dirty="0" smtClean="0">
                    <a:latin typeface="+mj-ea"/>
                    <a:ea typeface="+mj-ea"/>
                  </a:rPr>
                  <a:t>,</a:t>
                </a:r>
                <a:r>
                  <a:rPr lang="ko-KR" altLang="en-US" sz="1400" b="1" dirty="0" smtClean="0">
                    <a:latin typeface="+mj-ea"/>
                    <a:ea typeface="+mj-ea"/>
                  </a:rPr>
                  <a:t>   </a:t>
                </a:r>
                <a:r>
                  <a:rPr lang="ko-KR" altLang="en-US" sz="1400" b="1" dirty="0" err="1" smtClean="0">
                    <a:solidFill>
                      <a:srgbClr val="FF0000"/>
                    </a:solidFill>
                    <a:latin typeface="+mj-ea"/>
                    <a:ea typeface="+mj-ea"/>
                  </a:rPr>
                  <a:t>유드림스</a:t>
                </a:r>
                <a:r>
                  <a:rPr lang="ko-KR" altLang="en-US" sz="1400" b="1" dirty="0" smtClean="0">
                    <a:solidFill>
                      <a:srgbClr val="FF0000"/>
                    </a:solidFill>
                    <a:latin typeface="+mj-ea"/>
                    <a:ea typeface="+mj-ea"/>
                  </a:rPr>
                  <a:t> 동의 절차</a:t>
                </a:r>
                <a:r>
                  <a:rPr lang="ko-KR" altLang="en-US" sz="1400" b="1" dirty="0" smtClean="0">
                    <a:latin typeface="+mj-ea"/>
                    <a:ea typeface="+mj-ea"/>
                  </a:rPr>
                  <a:t>가 이루어지지 않은 경우</a:t>
                </a:r>
                <a:endParaRPr lang="en-US" altLang="ko-KR" sz="1400" b="1" dirty="0">
                  <a:latin typeface="+mj-ea"/>
                  <a:ea typeface="+mj-ea"/>
                </a:endParaRPr>
              </a:p>
              <a:p>
                <a:r>
                  <a:rPr lang="ko-KR" altLang="en-US" sz="1400" b="1" dirty="0" smtClean="0">
                    <a:latin typeface="+mj-ea"/>
                    <a:ea typeface="+mj-ea"/>
                  </a:rPr>
                  <a:t>                                             </a:t>
                </a:r>
                <a:r>
                  <a:rPr lang="ko-KR" altLang="en-US" sz="1400" b="1" dirty="0" smtClean="0">
                    <a:solidFill>
                      <a:srgbClr val="D2E800"/>
                    </a:solidFill>
                    <a:latin typeface="+mj-ea"/>
                    <a:ea typeface="+mj-ea"/>
                  </a:rPr>
                  <a:t>★★★</a:t>
                </a:r>
                <a:r>
                  <a:rPr lang="ko-KR" altLang="en-US" sz="1400" b="1" dirty="0" smtClean="0">
                    <a:latin typeface="+mj-ea"/>
                    <a:ea typeface="+mj-ea"/>
                  </a:rPr>
                  <a:t> </a:t>
                </a:r>
                <a:r>
                  <a:rPr lang="ko-KR" altLang="en-US" sz="1400" b="1" dirty="0" smtClean="0">
                    <a:solidFill>
                      <a:srgbClr val="FF0000"/>
                    </a:solidFill>
                    <a:latin typeface="+mj-ea"/>
                    <a:ea typeface="+mj-ea"/>
                  </a:rPr>
                  <a:t>학생증 발급이 불가합니다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+mj-ea"/>
                    <a:ea typeface="+mj-ea"/>
                  </a:rPr>
                  <a:t> </a:t>
                </a:r>
                <a:r>
                  <a:rPr lang="ko-KR" altLang="en-US" sz="1400" b="1" dirty="0" smtClean="0">
                    <a:solidFill>
                      <a:srgbClr val="D2E800"/>
                    </a:solidFill>
                    <a:latin typeface="+mj-ea"/>
                    <a:ea typeface="+mj-ea"/>
                  </a:rPr>
                  <a:t>★★★</a:t>
                </a:r>
                <a:endParaRPr lang="ko-KR" altLang="en-US" sz="1400" b="1" dirty="0">
                  <a:solidFill>
                    <a:srgbClr val="D2E8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" name="1/2 액자 8"/>
              <p:cNvSpPr/>
              <p:nvPr/>
            </p:nvSpPr>
            <p:spPr>
              <a:xfrm>
                <a:off x="683568" y="6165701"/>
                <a:ext cx="144016" cy="190649"/>
              </a:xfrm>
              <a:prstGeom prst="halfFrame">
                <a:avLst>
                  <a:gd name="adj1" fmla="val 21465"/>
                  <a:gd name="adj2" fmla="val 21465"/>
                </a:avLst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0" name="1/2 액자 9"/>
            <p:cNvSpPr/>
            <p:nvPr/>
          </p:nvSpPr>
          <p:spPr>
            <a:xfrm rot="10800000">
              <a:off x="8028384" y="6553255"/>
              <a:ext cx="144016" cy="170100"/>
            </a:xfrm>
            <a:prstGeom prst="halfFrame">
              <a:avLst>
                <a:gd name="adj1" fmla="val 21465"/>
                <a:gd name="adj2" fmla="val 21465"/>
              </a:avLst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41383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/>
        </p:nvSpPr>
        <p:spPr>
          <a:xfrm>
            <a:off x="147793" y="1356487"/>
            <a:ext cx="8694329" cy="5015582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buBlip>
                <a:blip r:embed="rId2"/>
              </a:buBlip>
            </a:pPr>
            <a:endParaRPr lang="en-US" altLang="ko-KR" sz="8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+mj-ea"/>
              <a:ea typeface="+mj-ea"/>
            </a:endParaRPr>
          </a:p>
          <a:p>
            <a:endParaRPr lang="en-US" altLang="ko-KR" sz="8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+mj-ea"/>
              <a:ea typeface="+mj-ea"/>
            </a:endParaRPr>
          </a:p>
        </p:txBody>
      </p:sp>
      <p:sp>
        <p:nvSpPr>
          <p:cNvPr id="18" name="직사각형 29"/>
          <p:cNvSpPr>
            <a:spLocks noChangeArrowheads="1"/>
          </p:cNvSpPr>
          <p:nvPr/>
        </p:nvSpPr>
        <p:spPr bwMode="auto">
          <a:xfrm>
            <a:off x="395536" y="1916832"/>
            <a:ext cx="752241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j-ea"/>
                <a:ea typeface="+mj-ea"/>
              </a:rPr>
              <a:t>◈ 신청방법</a:t>
            </a:r>
            <a:endParaRPr lang="en-US" altLang="ko-KR" sz="1600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j-ea"/>
                <a:ea typeface="+mj-ea"/>
              </a:rPr>
              <a:t>  1</a:t>
            </a:r>
            <a:r>
              <a:rPr lang="en-US" altLang="ko-KR" sz="1600" dirty="0">
                <a:latin typeface="+mj-ea"/>
                <a:ea typeface="+mj-ea"/>
              </a:rPr>
              <a:t>) </a:t>
            </a:r>
            <a:r>
              <a:rPr lang="ko-KR" altLang="en-US" sz="1600" dirty="0" err="1" smtClean="0">
                <a:solidFill>
                  <a:srgbClr val="FF0000"/>
                </a:solidFill>
                <a:latin typeface="+mj-ea"/>
                <a:ea typeface="+mj-ea"/>
              </a:rPr>
              <a:t>모바일</a:t>
            </a:r>
            <a:r>
              <a:rPr lang="ko-KR" altLang="en-US" sz="1600" dirty="0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ko-KR" altLang="en-US" sz="1600" dirty="0">
                <a:solidFill>
                  <a:srgbClr val="FF0000"/>
                </a:solidFill>
                <a:latin typeface="+mj-ea"/>
                <a:ea typeface="+mj-ea"/>
              </a:rPr>
              <a:t>접속 </a:t>
            </a:r>
            <a:r>
              <a:rPr lang="en-US" altLang="ko-KR" sz="1600" dirty="0">
                <a:solidFill>
                  <a:srgbClr val="FF0000"/>
                </a:solidFill>
                <a:latin typeface="+mj-ea"/>
                <a:ea typeface="+mj-ea"/>
              </a:rPr>
              <a:t>URL </a:t>
            </a:r>
            <a:r>
              <a:rPr lang="en-US" altLang="ko-KR" sz="1600" dirty="0" smtClean="0">
                <a:latin typeface="+mj-ea"/>
                <a:ea typeface="+mj-ea"/>
              </a:rPr>
              <a:t>: ‘</a:t>
            </a:r>
            <a:r>
              <a:rPr lang="ko-KR" altLang="en-US" sz="1600" dirty="0" smtClean="0">
                <a:latin typeface="+mj-ea"/>
                <a:ea typeface="+mj-ea"/>
              </a:rPr>
              <a:t>신한 </a:t>
            </a:r>
            <a:r>
              <a:rPr lang="en-US" altLang="ko-KR" sz="1600" dirty="0" smtClean="0">
                <a:latin typeface="+mj-ea"/>
                <a:ea typeface="+mj-ea"/>
              </a:rPr>
              <a:t>SOL’ </a:t>
            </a:r>
            <a:r>
              <a:rPr lang="ko-KR" altLang="en-US" sz="1600" dirty="0" smtClean="0">
                <a:latin typeface="+mj-ea"/>
                <a:ea typeface="+mj-ea"/>
              </a:rPr>
              <a:t>검색 </a:t>
            </a:r>
            <a:r>
              <a:rPr lang="en-US" altLang="ko-KR" sz="1600" dirty="0" smtClean="0">
                <a:latin typeface="+mj-ea"/>
                <a:ea typeface="+mj-ea"/>
              </a:rPr>
              <a:t>/ </a:t>
            </a:r>
            <a:r>
              <a:rPr lang="en-US" altLang="ko-KR" sz="1600" dirty="0" smtClean="0">
                <a:latin typeface="+mj-ea"/>
                <a:ea typeface="+mj-ea"/>
                <a:hlinkClick r:id="rId3"/>
              </a:rPr>
              <a:t>https</a:t>
            </a:r>
            <a:r>
              <a:rPr lang="en-US" altLang="ko-KR" sz="1600" dirty="0">
                <a:latin typeface="+mj-ea"/>
                <a:ea typeface="+mj-ea"/>
                <a:hlinkClick r:id="rId3"/>
              </a:rPr>
              <a:t>://m.shinhan.com/stdcard.jsp</a:t>
            </a:r>
            <a:endParaRPr lang="en-US" altLang="ko-KR" sz="1600" dirty="0">
              <a:latin typeface="+mj-ea"/>
              <a:ea typeface="+mj-ea"/>
            </a:endParaRPr>
          </a:p>
        </p:txBody>
      </p:sp>
      <p:sp>
        <p:nvSpPr>
          <p:cNvPr id="19" name="직사각형 31"/>
          <p:cNvSpPr>
            <a:spLocks noChangeArrowheads="1"/>
          </p:cNvSpPr>
          <p:nvPr/>
        </p:nvSpPr>
        <p:spPr bwMode="auto">
          <a:xfrm>
            <a:off x="395218" y="2654827"/>
            <a:ext cx="86412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j-ea"/>
                <a:ea typeface="+mj-ea"/>
              </a:rPr>
              <a:t>  2) </a:t>
            </a:r>
            <a:r>
              <a:rPr lang="ko-KR" altLang="en-US" sz="1600" dirty="0" err="1">
                <a:solidFill>
                  <a:srgbClr val="FF0000"/>
                </a:solidFill>
                <a:latin typeface="+mj-ea"/>
                <a:ea typeface="+mj-ea"/>
              </a:rPr>
              <a:t>모바일</a:t>
            </a:r>
            <a:r>
              <a:rPr lang="ko-KR" altLang="en-US" sz="1600" dirty="0">
                <a:solidFill>
                  <a:srgbClr val="FF0000"/>
                </a:solidFill>
                <a:latin typeface="+mj-ea"/>
                <a:ea typeface="+mj-ea"/>
              </a:rPr>
              <a:t> 접속 </a:t>
            </a:r>
            <a:r>
              <a:rPr lang="en-US" altLang="ko-KR" sz="1600" dirty="0">
                <a:solidFill>
                  <a:srgbClr val="FF0000"/>
                </a:solidFill>
                <a:latin typeface="+mj-ea"/>
                <a:ea typeface="+mj-ea"/>
              </a:rPr>
              <a:t>QR</a:t>
            </a:r>
            <a:r>
              <a:rPr lang="ko-KR" altLang="en-US" sz="1600" dirty="0">
                <a:solidFill>
                  <a:srgbClr val="FF0000"/>
                </a:solidFill>
                <a:latin typeface="+mj-ea"/>
                <a:ea typeface="+mj-ea"/>
              </a:rPr>
              <a:t>코드 </a:t>
            </a:r>
            <a:r>
              <a:rPr lang="en-US" altLang="ko-KR" sz="1600" dirty="0">
                <a:latin typeface="+mj-ea"/>
                <a:ea typeface="+mj-ea"/>
              </a:rPr>
              <a:t>:</a:t>
            </a:r>
            <a:r>
              <a:rPr lang="ko-KR" altLang="en-US" sz="1600" dirty="0">
                <a:latin typeface="+mj-ea"/>
                <a:ea typeface="+mj-ea"/>
              </a:rPr>
              <a:t> </a:t>
            </a:r>
            <a:r>
              <a:rPr lang="ko-KR" altLang="en-US" sz="1400" b="0" dirty="0">
                <a:latin typeface="+mj-ea"/>
                <a:ea typeface="+mj-ea"/>
              </a:rPr>
              <a:t>아래의 </a:t>
            </a:r>
            <a:r>
              <a:rPr lang="en-US" altLang="ko-KR" sz="1400" dirty="0">
                <a:latin typeface="+mj-ea"/>
                <a:ea typeface="+mj-ea"/>
              </a:rPr>
              <a:t>QR</a:t>
            </a:r>
            <a:r>
              <a:rPr lang="ko-KR" altLang="en-US" sz="1400" dirty="0">
                <a:latin typeface="+mj-ea"/>
                <a:ea typeface="+mj-ea"/>
              </a:rPr>
              <a:t>코드</a:t>
            </a:r>
            <a:r>
              <a:rPr lang="ko-KR" altLang="en-US" sz="1400" b="0" dirty="0">
                <a:latin typeface="+mj-ea"/>
                <a:ea typeface="+mj-ea"/>
              </a:rPr>
              <a:t>를 통하여 </a:t>
            </a:r>
            <a:r>
              <a:rPr lang="ko-KR" altLang="en-US" sz="1400" b="0" dirty="0" err="1">
                <a:latin typeface="+mj-ea"/>
                <a:ea typeface="+mj-ea"/>
              </a:rPr>
              <a:t>모바일</a:t>
            </a:r>
            <a:r>
              <a:rPr lang="ko-KR" altLang="en-US" sz="1400" b="0" dirty="0">
                <a:latin typeface="+mj-ea"/>
                <a:ea typeface="+mj-ea"/>
              </a:rPr>
              <a:t> </a:t>
            </a:r>
            <a:r>
              <a:rPr lang="ko-KR" altLang="en-US" sz="1400" b="0" dirty="0" smtClean="0">
                <a:latin typeface="+mj-ea"/>
                <a:ea typeface="+mj-ea"/>
              </a:rPr>
              <a:t>신청 </a:t>
            </a:r>
            <a:r>
              <a:rPr lang="ko-KR" altLang="en-US" sz="1400" b="0" dirty="0">
                <a:latin typeface="+mj-ea"/>
                <a:ea typeface="+mj-ea"/>
              </a:rPr>
              <a:t>페이지로 접속 가능합니다</a:t>
            </a:r>
            <a:r>
              <a:rPr lang="en-US" altLang="ko-KR" sz="1400" b="0" dirty="0">
                <a:latin typeface="+mj-ea"/>
                <a:ea typeface="+mj-ea"/>
              </a:rPr>
              <a:t>. </a:t>
            </a:r>
            <a:endParaRPr lang="en-US" altLang="ko-KR" sz="1600" b="0" dirty="0">
              <a:latin typeface="+mj-ea"/>
              <a:ea typeface="+mj-ea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57730" y="121267"/>
            <a:ext cx="61144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ko-KR" alt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다기능 학생증 발급안내 </a:t>
            </a:r>
            <a:r>
              <a:rPr lang="ko-KR" alt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▶</a:t>
            </a:r>
            <a:r>
              <a:rPr lang="en-US" altLang="ko-KR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r>
              <a:rPr lang="ko-KR" altLang="en-US" sz="2400" b="1" spc="50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신한은행</a:t>
            </a:r>
            <a:r>
              <a:rPr lang="ko-KR" alt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endParaRPr lang="ko-KR" altLang="en-US" sz="2400" kern="0" dirty="0">
              <a:solidFill>
                <a:srgbClr val="002060"/>
              </a:solidFill>
              <a:latin typeface="+mj-ea"/>
              <a:ea typeface="+mj-ea"/>
              <a:cs typeface="-윤고딕140"/>
            </a:endParaRPr>
          </a:p>
        </p:txBody>
      </p:sp>
      <p:sp>
        <p:nvSpPr>
          <p:cNvPr id="25" name="모서리가 둥근 직사각형 44"/>
          <p:cNvSpPr/>
          <p:nvPr/>
        </p:nvSpPr>
        <p:spPr>
          <a:xfrm>
            <a:off x="529485" y="1104459"/>
            <a:ext cx="5290784" cy="504056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다기능학생증 신청방법 </a:t>
            </a: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– 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+mj-ea"/>
                <a:ea typeface="+mj-ea"/>
              </a:rPr>
              <a:t>신한은행</a:t>
            </a:r>
            <a:r>
              <a:rPr lang="ko-KR" altLang="en-US" sz="2000" b="1" dirty="0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+mj-ea"/>
                <a:ea typeface="+mj-ea"/>
              </a:rPr>
              <a:t>모바일</a:t>
            </a:r>
            <a:r>
              <a:rPr lang="en-US" altLang="ko-KR" sz="2000" b="1" dirty="0" smtClean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r>
              <a:rPr lang="ko-KR" altLang="en-US" sz="2000" b="1" dirty="0" smtClean="0">
                <a:latin typeface="+mj-ea"/>
                <a:ea typeface="+mj-ea"/>
              </a:rPr>
              <a:t> </a:t>
            </a:r>
            <a:endParaRPr lang="ko-KR" altLang="en-US" sz="2000" b="1" dirty="0">
              <a:latin typeface="+mj-ea"/>
              <a:ea typeface="+mj-ea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904" y="3361183"/>
            <a:ext cx="1224136" cy="1260635"/>
          </a:xfrm>
          <a:prstGeom prst="rect">
            <a:avLst/>
          </a:prstGeom>
        </p:spPr>
      </p:pic>
      <p:sp>
        <p:nvSpPr>
          <p:cNvPr id="10" name="직사각형 32"/>
          <p:cNvSpPr>
            <a:spLocks noChangeArrowheads="1"/>
          </p:cNvSpPr>
          <p:nvPr/>
        </p:nvSpPr>
        <p:spPr bwMode="auto">
          <a:xfrm>
            <a:off x="395218" y="4848373"/>
            <a:ext cx="7654956" cy="1215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ko-KR" altLang="en-US" sz="1400" dirty="0" smtClean="0">
                <a:latin typeface="+mj-ea"/>
                <a:ea typeface="+mj-ea"/>
              </a:rPr>
              <a:t>◈</a:t>
            </a:r>
            <a:r>
              <a:rPr lang="en-US" altLang="ko-KR" sz="1400" dirty="0" smtClean="0">
                <a:latin typeface="+mj-ea"/>
                <a:ea typeface="+mj-ea"/>
              </a:rPr>
              <a:t> </a:t>
            </a:r>
            <a:r>
              <a:rPr lang="ko-KR" altLang="en-US" sz="1600" dirty="0">
                <a:latin typeface="+mj-ea"/>
                <a:ea typeface="+mj-ea"/>
              </a:rPr>
              <a:t>시스템</a:t>
            </a:r>
            <a:r>
              <a:rPr lang="en-US" altLang="ko-KR" sz="1600" dirty="0">
                <a:latin typeface="+mj-ea"/>
                <a:ea typeface="+mj-ea"/>
              </a:rPr>
              <a:t> </a:t>
            </a:r>
            <a:r>
              <a:rPr lang="ko-KR" altLang="en-US" sz="1600" dirty="0">
                <a:latin typeface="+mj-ea"/>
                <a:ea typeface="+mj-ea"/>
              </a:rPr>
              <a:t>주요내용 </a:t>
            </a:r>
            <a:endParaRPr lang="en-US" altLang="ko-KR" sz="1600" dirty="0">
              <a:latin typeface="+mj-ea"/>
              <a:ea typeface="+mj-ea"/>
            </a:endParaRPr>
          </a:p>
          <a:p>
            <a:pPr eaLnBrk="1" latinLnBrk="1" hangingPunct="1">
              <a:lnSpc>
                <a:spcPct val="200000"/>
              </a:lnSpc>
            </a:pPr>
            <a:r>
              <a:rPr lang="en-US" altLang="ko-KR" sz="1400" dirty="0">
                <a:latin typeface="+mj-ea"/>
                <a:ea typeface="+mj-ea"/>
              </a:rPr>
              <a:t>   1) </a:t>
            </a:r>
            <a:r>
              <a:rPr lang="ko-KR" altLang="en-US" sz="1400" dirty="0" err="1" smtClean="0">
                <a:latin typeface="+mj-ea"/>
                <a:ea typeface="+mj-ea"/>
              </a:rPr>
              <a:t>모바일</a:t>
            </a:r>
            <a:r>
              <a:rPr lang="ko-KR" altLang="en-US" sz="1400" dirty="0" smtClean="0">
                <a:latin typeface="+mj-ea"/>
                <a:ea typeface="+mj-ea"/>
              </a:rPr>
              <a:t> 신청이 어려우신 분들은 명진관 </a:t>
            </a:r>
            <a:r>
              <a:rPr lang="en-US" altLang="ko-KR" sz="1400" dirty="0" smtClean="0">
                <a:latin typeface="+mj-ea"/>
                <a:ea typeface="+mj-ea"/>
              </a:rPr>
              <a:t>1</a:t>
            </a:r>
            <a:r>
              <a:rPr lang="ko-KR" altLang="en-US" sz="1400" dirty="0" smtClean="0">
                <a:latin typeface="+mj-ea"/>
                <a:ea typeface="+mj-ea"/>
              </a:rPr>
              <a:t>층 </a:t>
            </a:r>
            <a:r>
              <a:rPr lang="ko-KR" altLang="en-US" sz="1400" dirty="0" err="1" smtClean="0">
                <a:latin typeface="+mj-ea"/>
                <a:ea typeface="+mj-ea"/>
              </a:rPr>
              <a:t>신한은행</a:t>
            </a:r>
            <a:r>
              <a:rPr lang="ko-KR" altLang="en-US" sz="1400" dirty="0" smtClean="0">
                <a:latin typeface="+mj-ea"/>
                <a:ea typeface="+mj-ea"/>
              </a:rPr>
              <a:t> </a:t>
            </a:r>
            <a:r>
              <a:rPr lang="ko-KR" altLang="en-US" sz="1400" dirty="0" err="1" smtClean="0">
                <a:latin typeface="+mj-ea"/>
                <a:ea typeface="+mj-ea"/>
              </a:rPr>
              <a:t>동국대지점</a:t>
            </a:r>
            <a:r>
              <a:rPr lang="ko-KR" altLang="en-US" sz="1400" dirty="0" smtClean="0">
                <a:latin typeface="+mj-ea"/>
                <a:ea typeface="+mj-ea"/>
              </a:rPr>
              <a:t> 내방하여 </a:t>
            </a:r>
            <a:r>
              <a:rPr lang="ko-KR" altLang="en-US" sz="1400" dirty="0" smtClean="0">
                <a:solidFill>
                  <a:srgbClr val="FF0000"/>
                </a:solidFill>
                <a:latin typeface="+mj-ea"/>
                <a:ea typeface="+mj-ea"/>
              </a:rPr>
              <a:t>창구신청</a:t>
            </a:r>
            <a:endParaRPr lang="en-US" altLang="ko-KR" sz="140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400" dirty="0" smtClean="0">
                <a:latin typeface="+mj-ea"/>
                <a:ea typeface="+mj-ea"/>
              </a:rPr>
              <a:t>   2) </a:t>
            </a:r>
            <a:r>
              <a:rPr lang="ko-KR" altLang="en-US" sz="1400" dirty="0" err="1" smtClean="0">
                <a:solidFill>
                  <a:srgbClr val="FF0000"/>
                </a:solidFill>
                <a:latin typeface="+mj-ea"/>
                <a:ea typeface="+mj-ea"/>
              </a:rPr>
              <a:t>모바일</a:t>
            </a:r>
            <a:r>
              <a:rPr lang="ko-KR" altLang="en-US" sz="1400" dirty="0" smtClean="0">
                <a:latin typeface="+mj-ea"/>
                <a:ea typeface="+mj-ea"/>
              </a:rPr>
              <a:t> </a:t>
            </a:r>
            <a:r>
              <a:rPr lang="ko-KR" altLang="en-US" sz="1400" dirty="0" err="1" smtClean="0">
                <a:solidFill>
                  <a:srgbClr val="FF0000"/>
                </a:solidFill>
                <a:latin typeface="+mj-ea"/>
                <a:ea typeface="+mj-ea"/>
              </a:rPr>
              <a:t>신청시</a:t>
            </a:r>
            <a:r>
              <a:rPr lang="ko-KR" altLang="en-US" sz="1400" dirty="0" smtClean="0">
                <a:latin typeface="+mj-ea"/>
                <a:ea typeface="+mj-ea"/>
              </a:rPr>
              <a:t> 은행 방문 </a:t>
            </a:r>
            <a:r>
              <a:rPr lang="ko-KR" altLang="en-US" sz="1400" dirty="0" smtClean="0">
                <a:solidFill>
                  <a:srgbClr val="FF0000"/>
                </a:solidFill>
                <a:latin typeface="+mj-ea"/>
                <a:ea typeface="+mj-ea"/>
              </a:rPr>
              <a:t>불필요</a:t>
            </a:r>
            <a:endParaRPr lang="en-US" altLang="ko-KR" sz="14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695112997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모서리가 둥근 직사각형 44"/>
          <p:cNvSpPr/>
          <p:nvPr/>
        </p:nvSpPr>
        <p:spPr>
          <a:xfrm>
            <a:off x="395536" y="1268760"/>
            <a:ext cx="8208600" cy="5321920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buBlip>
                <a:blip r:embed="rId3"/>
              </a:buBlip>
            </a:pPr>
            <a:endParaRPr lang="en-US" altLang="ko-KR" sz="8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+mj-ea"/>
              <a:ea typeface="+mj-ea"/>
            </a:endParaRPr>
          </a:p>
          <a:p>
            <a:endParaRPr lang="en-US" altLang="ko-KR" sz="8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+mj-ea"/>
              <a:ea typeface="+mj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95536" y="131159"/>
            <a:ext cx="65527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ko-KR" alt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다기능 학생증 발급안내 ▶</a:t>
            </a:r>
            <a:r>
              <a:rPr lang="en-US" altLang="ko-KR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r>
              <a:rPr lang="ko-KR" alt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국민은행 </a:t>
            </a:r>
            <a:endParaRPr lang="ko-KR" altLang="en-US" sz="2400" kern="0" dirty="0">
              <a:solidFill>
                <a:srgbClr val="002060"/>
              </a:solidFill>
              <a:latin typeface="+mj-ea"/>
              <a:ea typeface="+mj-ea"/>
              <a:cs typeface="-윤고딕140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505351" y="2041026"/>
            <a:ext cx="7955080" cy="4052270"/>
          </a:xfrm>
          <a:prstGeom prst="roundRect">
            <a:avLst>
              <a:gd name="adj" fmla="val 6036"/>
            </a:avLst>
          </a:prstGeom>
          <a:solidFill>
            <a:schemeClr val="bg1"/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1400" kern="0" dirty="0" smtClean="0">
              <a:solidFill>
                <a:schemeClr val="accent1">
                  <a:lumMod val="10000"/>
                </a:schemeClr>
              </a:solidFill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ko-KR" altLang="en-US" sz="1400" kern="0" dirty="0" smtClean="0">
                <a:latin typeface="+mj-ea"/>
                <a:ea typeface="+mj-ea"/>
              </a:rPr>
              <a:t> </a:t>
            </a:r>
            <a:endParaRPr kumimoji="0" lang="en-US" altLang="ko-KR" sz="1400" kern="0" dirty="0" smtClean="0">
              <a:solidFill>
                <a:schemeClr val="accent1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3779912" y="2618285"/>
            <a:ext cx="1601741" cy="143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839877" y="3073037"/>
            <a:ext cx="1067827" cy="1399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510584" y="1561460"/>
            <a:ext cx="7978504" cy="411732"/>
          </a:xfrm>
          <a:prstGeom prst="roundRect">
            <a:avLst>
              <a:gd name="adj" fmla="val 6036"/>
            </a:avLst>
          </a:prstGeom>
          <a:solidFill>
            <a:srgbClr val="D1D612"/>
          </a:solidFill>
          <a:ln w="28575" cap="flat" cmpd="sng" algn="ctr">
            <a:solidFill>
              <a:srgbClr val="D1D612"/>
            </a:solidFill>
            <a:prstDash val="solid"/>
          </a:ln>
          <a:effectLst/>
        </p:spPr>
        <p:txBody>
          <a:bodyPr rtlCol="0" anchor="ctr"/>
          <a:lstStyle/>
          <a:p>
            <a:pPr lvl="0" algn="ctr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defRPr/>
            </a:pPr>
            <a:r>
              <a:rPr kumimoji="0" lang="en-US" altLang="ko-KR" sz="1500" b="1" kern="0" dirty="0">
                <a:solidFill>
                  <a:srgbClr val="683D2E"/>
                </a:solidFill>
                <a:latin typeface="+mj-ea"/>
                <a:ea typeface="+mj-ea"/>
              </a:rPr>
              <a:t>1</a:t>
            </a:r>
            <a:r>
              <a:rPr kumimoji="0" lang="en-US" altLang="ko-KR" sz="1500" b="1" kern="0" dirty="0" smtClean="0">
                <a:solidFill>
                  <a:srgbClr val="683D2E"/>
                </a:solidFill>
                <a:latin typeface="+mj-ea"/>
                <a:ea typeface="+mj-ea"/>
              </a:rPr>
              <a:t>. UDRIMS </a:t>
            </a:r>
            <a:r>
              <a:rPr kumimoji="0" lang="ko-KR" altLang="en-US" sz="1500" b="1" kern="0" dirty="0" smtClean="0">
                <a:solidFill>
                  <a:srgbClr val="683D2E"/>
                </a:solidFill>
                <a:latin typeface="+mj-ea"/>
                <a:ea typeface="+mj-ea"/>
              </a:rPr>
              <a:t>수강신청 </a:t>
            </a:r>
            <a:r>
              <a:rPr kumimoji="0" lang="en-US" altLang="ko-KR" sz="1500" b="1" kern="0" dirty="0">
                <a:solidFill>
                  <a:srgbClr val="683D2E"/>
                </a:solidFill>
                <a:latin typeface="+mj-ea"/>
                <a:ea typeface="+mj-ea"/>
              </a:rPr>
              <a:t>“</a:t>
            </a:r>
            <a:r>
              <a:rPr kumimoji="0" lang="ko-KR" altLang="en-US" sz="1500" b="1" kern="0" dirty="0">
                <a:solidFill>
                  <a:srgbClr val="683D2E"/>
                </a:solidFill>
                <a:latin typeface="+mj-ea"/>
                <a:ea typeface="+mj-ea"/>
              </a:rPr>
              <a:t>개인정보 수집 이용 제공에 대한 일괄 동의</a:t>
            </a:r>
            <a:r>
              <a:rPr kumimoji="0" lang="en-US" altLang="ko-KR" sz="1500" b="1" kern="0" dirty="0">
                <a:solidFill>
                  <a:srgbClr val="683D2E"/>
                </a:solidFill>
                <a:latin typeface="+mj-ea"/>
                <a:ea typeface="+mj-ea"/>
              </a:rPr>
              <a:t>” (</a:t>
            </a:r>
            <a:r>
              <a:rPr kumimoji="0" lang="ko-KR" altLang="en-US" sz="1500" b="1" kern="0" dirty="0" err="1">
                <a:solidFill>
                  <a:srgbClr val="683D2E"/>
                </a:solidFill>
                <a:latin typeface="+mj-ea"/>
                <a:ea typeface="+mj-ea"/>
              </a:rPr>
              <a:t>팝업창</a:t>
            </a:r>
            <a:r>
              <a:rPr kumimoji="0" lang="en-US" altLang="ko-KR" sz="1500" b="1" kern="0" dirty="0">
                <a:solidFill>
                  <a:srgbClr val="683D2E"/>
                </a:solidFill>
                <a:latin typeface="+mj-ea"/>
                <a:ea typeface="+mj-ea"/>
              </a:rPr>
              <a:t>)</a:t>
            </a:r>
          </a:p>
        </p:txBody>
      </p:sp>
      <p:sp>
        <p:nvSpPr>
          <p:cNvPr id="48" name="포인트가 5개인 별 47"/>
          <p:cNvSpPr/>
          <p:nvPr/>
        </p:nvSpPr>
        <p:spPr>
          <a:xfrm>
            <a:off x="7793798" y="1186102"/>
            <a:ext cx="522618" cy="514357"/>
          </a:xfrm>
          <a:prstGeom prst="star5">
            <a:avLst>
              <a:gd name="adj" fmla="val 20325"/>
              <a:gd name="hf" fmla="val 105146"/>
              <a:gd name="vf" fmla="val 11055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602213" y="6154067"/>
            <a:ext cx="7714203" cy="351336"/>
          </a:xfrm>
          <a:prstGeom prst="roundRect">
            <a:avLst>
              <a:gd name="adj" fmla="val 2332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lnSpc>
                <a:spcPct val="150000"/>
              </a:lnSpc>
              <a:buClr>
                <a:srgbClr val="C00000"/>
              </a:buClr>
              <a:buBlip>
                <a:blip r:embed="rId3"/>
              </a:buBlip>
            </a:pPr>
            <a:r>
              <a:rPr lang="ko-KR" altLang="en-US" sz="1300" b="1" dirty="0" smtClean="0">
                <a:latin typeface="+mj-ea"/>
                <a:ea typeface="+mj-ea"/>
              </a:rPr>
              <a:t>  개인정보 </a:t>
            </a:r>
            <a:r>
              <a:rPr lang="ko-KR" altLang="en-US" sz="1300" b="1" dirty="0">
                <a:latin typeface="+mj-ea"/>
                <a:ea typeface="+mj-ea"/>
              </a:rPr>
              <a:t>수집 </a:t>
            </a:r>
            <a:r>
              <a:rPr lang="ko-KR" altLang="en-US" sz="1300" b="1" dirty="0" smtClean="0">
                <a:latin typeface="+mj-ea"/>
                <a:ea typeface="+mj-ea"/>
              </a:rPr>
              <a:t>이용 </a:t>
            </a:r>
            <a:r>
              <a:rPr lang="en-US" altLang="ko-KR" sz="1300" b="1" dirty="0" smtClean="0">
                <a:latin typeface="+mj-ea"/>
                <a:ea typeface="+mj-ea"/>
              </a:rPr>
              <a:t>(</a:t>
            </a:r>
            <a:r>
              <a:rPr lang="ko-KR" altLang="en-US" sz="1300" b="1" dirty="0" smtClean="0">
                <a:latin typeface="+mj-ea"/>
                <a:ea typeface="+mj-ea"/>
              </a:rPr>
              <a:t>학생증 발급유무</a:t>
            </a:r>
            <a:r>
              <a:rPr lang="en-US" altLang="ko-KR" sz="1300" b="1" dirty="0" smtClean="0">
                <a:latin typeface="+mj-ea"/>
                <a:ea typeface="+mj-ea"/>
              </a:rPr>
              <a:t>)</a:t>
            </a:r>
            <a:r>
              <a:rPr lang="ko-KR" altLang="en-US" sz="1300" b="1" dirty="0" smtClean="0">
                <a:latin typeface="+mj-ea"/>
                <a:ea typeface="+mj-ea"/>
              </a:rPr>
              <a:t> </a:t>
            </a:r>
            <a:r>
              <a:rPr lang="en-US" altLang="ko-KR" sz="1300" b="1" dirty="0" smtClean="0">
                <a:latin typeface="+mj-ea"/>
                <a:ea typeface="+mj-ea"/>
              </a:rPr>
              <a:t>- </a:t>
            </a:r>
            <a:r>
              <a:rPr lang="ko-KR" altLang="en-US" sz="1300" b="1" dirty="0" smtClean="0">
                <a:latin typeface="+mj-ea"/>
                <a:ea typeface="+mj-ea"/>
              </a:rPr>
              <a:t>동의 </a:t>
            </a:r>
            <a:r>
              <a:rPr lang="en-US" altLang="ko-KR" sz="1300" b="1" dirty="0" smtClean="0">
                <a:latin typeface="+mj-ea"/>
                <a:ea typeface="+mj-ea"/>
              </a:rPr>
              <a:t>/ </a:t>
            </a:r>
            <a:r>
              <a:rPr lang="ko-KR" altLang="en-US" sz="1300" b="1" dirty="0" smtClean="0">
                <a:latin typeface="+mj-ea"/>
                <a:ea typeface="+mj-ea"/>
              </a:rPr>
              <a:t>개인정보 제</a:t>
            </a:r>
            <a:r>
              <a:rPr lang="en-US" altLang="ko-KR" sz="1300" b="1" dirty="0" smtClean="0">
                <a:latin typeface="+mj-ea"/>
                <a:ea typeface="+mj-ea"/>
              </a:rPr>
              <a:t>3</a:t>
            </a:r>
            <a:r>
              <a:rPr lang="ko-KR" altLang="en-US" sz="1300" b="1" dirty="0" err="1" smtClean="0">
                <a:latin typeface="+mj-ea"/>
                <a:ea typeface="+mj-ea"/>
              </a:rPr>
              <a:t>자제공</a:t>
            </a:r>
            <a:r>
              <a:rPr lang="ko-KR" altLang="en-US" sz="1300" b="1" dirty="0" smtClean="0">
                <a:latin typeface="+mj-ea"/>
                <a:ea typeface="+mj-ea"/>
              </a:rPr>
              <a:t> </a:t>
            </a:r>
            <a:r>
              <a:rPr lang="en-US" altLang="ko-KR" sz="1300" b="1" dirty="0" smtClean="0">
                <a:latin typeface="+mj-ea"/>
                <a:ea typeface="+mj-ea"/>
              </a:rPr>
              <a:t>(</a:t>
            </a:r>
            <a:r>
              <a:rPr lang="ko-KR" altLang="en-US" sz="1300" b="1" dirty="0" smtClean="0">
                <a:latin typeface="+mj-ea"/>
                <a:ea typeface="+mj-ea"/>
              </a:rPr>
              <a:t>학생증 체크카드이용</a:t>
            </a:r>
            <a:r>
              <a:rPr lang="en-US" altLang="ko-KR" sz="1300" b="1" dirty="0" smtClean="0">
                <a:latin typeface="+mj-ea"/>
                <a:ea typeface="+mj-ea"/>
              </a:rPr>
              <a:t>)</a:t>
            </a:r>
            <a:r>
              <a:rPr lang="ko-KR" altLang="en-US" sz="1300" b="1" dirty="0" smtClean="0">
                <a:latin typeface="+mj-ea"/>
                <a:ea typeface="+mj-ea"/>
              </a:rPr>
              <a:t> </a:t>
            </a:r>
            <a:r>
              <a:rPr lang="en-US" altLang="ko-KR" sz="1300" b="1" dirty="0" smtClean="0">
                <a:latin typeface="+mj-ea"/>
                <a:ea typeface="+mj-ea"/>
              </a:rPr>
              <a:t>- </a:t>
            </a:r>
            <a:r>
              <a:rPr lang="ko-KR" altLang="en-US" sz="1300" b="1" dirty="0" smtClean="0">
                <a:latin typeface="+mj-ea"/>
                <a:ea typeface="+mj-ea"/>
              </a:rPr>
              <a:t>동의</a:t>
            </a:r>
            <a:endParaRPr lang="en-US" altLang="ko-KR" sz="1300" b="1" dirty="0">
              <a:latin typeface="+mj-ea"/>
              <a:ea typeface="+mj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549489" y="2026522"/>
            <a:ext cx="7862511" cy="4042268"/>
            <a:chOff x="549489" y="2026522"/>
            <a:chExt cx="7862511" cy="4042268"/>
          </a:xfrm>
        </p:grpSpPr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782" y="2114078"/>
              <a:ext cx="7858218" cy="3954712"/>
            </a:xfrm>
            <a:prstGeom prst="rect">
              <a:avLst/>
            </a:prstGeom>
          </p:spPr>
        </p:pic>
        <p:grpSp>
          <p:nvGrpSpPr>
            <p:cNvPr id="6" name="그룹 5"/>
            <p:cNvGrpSpPr/>
            <p:nvPr/>
          </p:nvGrpSpPr>
          <p:grpSpPr>
            <a:xfrm>
              <a:off x="2677622" y="2026522"/>
              <a:ext cx="647215" cy="360040"/>
              <a:chOff x="2699792" y="2060848"/>
              <a:chExt cx="647215" cy="360040"/>
            </a:xfrm>
          </p:grpSpPr>
          <p:sp>
            <p:nvSpPr>
              <p:cNvPr id="27" name="직사각형 26"/>
              <p:cNvSpPr/>
              <p:nvPr/>
            </p:nvSpPr>
            <p:spPr>
              <a:xfrm>
                <a:off x="2843808" y="2272428"/>
                <a:ext cx="503199" cy="148460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25" name="타원 24"/>
              <p:cNvSpPr/>
              <p:nvPr/>
            </p:nvSpPr>
            <p:spPr>
              <a:xfrm>
                <a:off x="2699792" y="2060848"/>
                <a:ext cx="216024" cy="21806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</a:p>
            </p:txBody>
          </p:sp>
        </p:grpSp>
        <p:grpSp>
          <p:nvGrpSpPr>
            <p:cNvPr id="7" name="그룹 6"/>
            <p:cNvGrpSpPr/>
            <p:nvPr/>
          </p:nvGrpSpPr>
          <p:grpSpPr>
            <a:xfrm>
              <a:off x="2222035" y="2180887"/>
              <a:ext cx="591471" cy="305473"/>
              <a:chOff x="2259554" y="2202935"/>
              <a:chExt cx="591471" cy="305473"/>
            </a:xfrm>
          </p:grpSpPr>
          <p:sp>
            <p:nvSpPr>
              <p:cNvPr id="28" name="직사각형 27"/>
              <p:cNvSpPr/>
              <p:nvPr/>
            </p:nvSpPr>
            <p:spPr>
              <a:xfrm>
                <a:off x="2414588" y="2369295"/>
                <a:ext cx="436437" cy="139113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31" name="타원 30"/>
              <p:cNvSpPr/>
              <p:nvPr/>
            </p:nvSpPr>
            <p:spPr>
              <a:xfrm>
                <a:off x="2259554" y="2202935"/>
                <a:ext cx="216024" cy="216024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</a:p>
            </p:txBody>
          </p:sp>
        </p:grpSp>
        <p:grpSp>
          <p:nvGrpSpPr>
            <p:cNvPr id="9" name="그룹 8"/>
            <p:cNvGrpSpPr/>
            <p:nvPr/>
          </p:nvGrpSpPr>
          <p:grpSpPr>
            <a:xfrm>
              <a:off x="549489" y="3627347"/>
              <a:ext cx="696042" cy="357896"/>
              <a:chOff x="641408" y="3530705"/>
              <a:chExt cx="696042" cy="357896"/>
            </a:xfrm>
          </p:grpSpPr>
          <p:sp>
            <p:nvSpPr>
              <p:cNvPr id="29" name="직사각형 28"/>
              <p:cNvSpPr/>
              <p:nvPr/>
            </p:nvSpPr>
            <p:spPr>
              <a:xfrm>
                <a:off x="761488" y="3734409"/>
                <a:ext cx="575962" cy="154192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39" name="타원 38"/>
              <p:cNvSpPr/>
              <p:nvPr/>
            </p:nvSpPr>
            <p:spPr>
              <a:xfrm>
                <a:off x="641408" y="3530705"/>
                <a:ext cx="216024" cy="216024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580906" y="4104598"/>
              <a:ext cx="1254790" cy="337536"/>
              <a:chOff x="647628" y="3924590"/>
              <a:chExt cx="1254790" cy="337536"/>
            </a:xfrm>
          </p:grpSpPr>
          <p:sp>
            <p:nvSpPr>
              <p:cNvPr id="30" name="직사각형 29"/>
              <p:cNvSpPr/>
              <p:nvPr/>
            </p:nvSpPr>
            <p:spPr>
              <a:xfrm>
                <a:off x="848658" y="4077072"/>
                <a:ext cx="1053760" cy="185054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41" name="타원 40"/>
              <p:cNvSpPr/>
              <p:nvPr/>
            </p:nvSpPr>
            <p:spPr>
              <a:xfrm>
                <a:off x="647628" y="3924590"/>
                <a:ext cx="227721" cy="21818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05351" y="3497318"/>
            <a:ext cx="7846511" cy="1499736"/>
            <a:chOff x="478742" y="3386341"/>
            <a:chExt cx="7846511" cy="1499736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111" y="3516370"/>
              <a:ext cx="7750142" cy="1369707"/>
            </a:xfrm>
            <a:prstGeom prst="rect">
              <a:avLst/>
            </a:prstGeom>
          </p:spPr>
        </p:pic>
        <p:sp>
          <p:nvSpPr>
            <p:cNvPr id="10" name="직사각형 9"/>
            <p:cNvSpPr/>
            <p:nvPr/>
          </p:nvSpPr>
          <p:spPr>
            <a:xfrm>
              <a:off x="545460" y="3509801"/>
              <a:ext cx="7770956" cy="135935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51" name="타원 50"/>
            <p:cNvSpPr/>
            <p:nvPr/>
          </p:nvSpPr>
          <p:spPr>
            <a:xfrm>
              <a:off x="478742" y="3386341"/>
              <a:ext cx="216024" cy="21806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j-ea"/>
                  <a:ea typeface="+mj-ea"/>
                </a:rPr>
                <a:t>5</a:t>
              </a:r>
              <a:endParaRPr lang="en-US" altLang="ko-KR" sz="1000" b="1" dirty="0" smtClean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3650580" y="4258354"/>
            <a:ext cx="4165819" cy="721782"/>
            <a:chOff x="3650580" y="4258354"/>
            <a:chExt cx="4165819" cy="721782"/>
          </a:xfrm>
        </p:grpSpPr>
        <p:grpSp>
          <p:nvGrpSpPr>
            <p:cNvPr id="15" name="그룹 14"/>
            <p:cNvGrpSpPr/>
            <p:nvPr/>
          </p:nvGrpSpPr>
          <p:grpSpPr>
            <a:xfrm>
              <a:off x="3650580" y="4258354"/>
              <a:ext cx="195402" cy="134477"/>
              <a:chOff x="2632806" y="4122490"/>
              <a:chExt cx="195402" cy="134477"/>
            </a:xfrm>
          </p:grpSpPr>
          <p:cxnSp>
            <p:nvCxnSpPr>
              <p:cNvPr id="13" name="직선 연결선 12"/>
              <p:cNvCxnSpPr/>
              <p:nvPr/>
            </p:nvCxnSpPr>
            <p:spPr>
              <a:xfrm>
                <a:off x="2632806" y="4167019"/>
                <a:ext cx="66986" cy="89948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직선 연결선 51"/>
              <p:cNvCxnSpPr/>
              <p:nvPr/>
            </p:nvCxnSpPr>
            <p:spPr>
              <a:xfrm flipV="1">
                <a:off x="2697598" y="4122490"/>
                <a:ext cx="130610" cy="13158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그룹 48"/>
            <p:cNvGrpSpPr/>
            <p:nvPr/>
          </p:nvGrpSpPr>
          <p:grpSpPr>
            <a:xfrm>
              <a:off x="6084168" y="4389934"/>
              <a:ext cx="195402" cy="134477"/>
              <a:chOff x="2632806" y="4122490"/>
              <a:chExt cx="195402" cy="134477"/>
            </a:xfrm>
          </p:grpSpPr>
          <p:cxnSp>
            <p:nvCxnSpPr>
              <p:cNvPr id="53" name="직선 연결선 52"/>
              <p:cNvCxnSpPr/>
              <p:nvPr/>
            </p:nvCxnSpPr>
            <p:spPr>
              <a:xfrm>
                <a:off x="2632806" y="4167019"/>
                <a:ext cx="66986" cy="89948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직선 연결선 53"/>
              <p:cNvCxnSpPr/>
              <p:nvPr/>
            </p:nvCxnSpPr>
            <p:spPr>
              <a:xfrm flipV="1">
                <a:off x="2697598" y="4122490"/>
                <a:ext cx="130610" cy="13158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타원 39"/>
            <p:cNvSpPr/>
            <p:nvPr/>
          </p:nvSpPr>
          <p:spPr>
            <a:xfrm>
              <a:off x="7546929" y="4764112"/>
              <a:ext cx="269470" cy="216024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8" name="모서리가 둥근 직사각형 44"/>
          <p:cNvSpPr/>
          <p:nvPr/>
        </p:nvSpPr>
        <p:spPr>
          <a:xfrm>
            <a:off x="604963" y="937868"/>
            <a:ext cx="4210664" cy="504056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다기능학생증 신청방법 </a:t>
            </a: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– </a:t>
            </a:r>
            <a:r>
              <a:rPr lang="ko-KR" altLang="en-US" sz="2000" b="1" dirty="0" smtClean="0">
                <a:solidFill>
                  <a:srgbClr val="FF0000"/>
                </a:solidFill>
                <a:latin typeface="+mj-ea"/>
                <a:ea typeface="+mj-ea"/>
              </a:rPr>
              <a:t>국민은행</a:t>
            </a:r>
            <a:endParaRPr lang="ko-KR" altLang="en-US" sz="20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9471666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모서리가 둥근 직사각형 22"/>
          <p:cNvSpPr/>
          <p:nvPr/>
        </p:nvSpPr>
        <p:spPr>
          <a:xfrm>
            <a:off x="251520" y="1224052"/>
            <a:ext cx="8694329" cy="4680520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buBlip>
                <a:blip r:embed="rId3"/>
              </a:buBlip>
            </a:pPr>
            <a:endParaRPr lang="en-US" altLang="ko-KR" sz="8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+mj-ea"/>
              <a:ea typeface="+mj-ea"/>
            </a:endParaRPr>
          </a:p>
          <a:p>
            <a:endParaRPr lang="en-US" altLang="ko-KR" sz="8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+mj-ea"/>
              <a:ea typeface="+mj-ea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3113200" y="1622247"/>
            <a:ext cx="2880321" cy="459304"/>
          </a:xfrm>
          <a:prstGeom prst="roundRect">
            <a:avLst>
              <a:gd name="adj" fmla="val 6036"/>
            </a:avLst>
          </a:prstGeom>
          <a:solidFill>
            <a:schemeClr val="accent5">
              <a:lumMod val="20000"/>
              <a:lumOff val="80000"/>
            </a:schemeClr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en-US" altLang="ko-KR" sz="1400" b="1" kern="0" dirty="0">
                <a:latin typeface="+mj-ea"/>
                <a:ea typeface="+mj-ea"/>
              </a:rPr>
              <a:t>3</a:t>
            </a:r>
            <a:r>
              <a:rPr kumimoji="0" lang="en-US" altLang="ko-KR" sz="1400" b="1" kern="0" dirty="0" smtClean="0">
                <a:latin typeface="+mj-ea"/>
                <a:ea typeface="+mj-ea"/>
              </a:rPr>
              <a:t>. </a:t>
            </a:r>
            <a:r>
              <a:rPr kumimoji="0" lang="ko-KR" altLang="en-US" sz="1400" b="1" kern="0" dirty="0" smtClean="0">
                <a:latin typeface="+mj-ea"/>
                <a:ea typeface="+mj-ea"/>
              </a:rPr>
              <a:t>은행 방문 신청</a:t>
            </a:r>
            <a:endParaRPr kumimoji="0" lang="en-US" altLang="ko-KR" sz="1400" b="1" kern="0" dirty="0" smtClean="0">
              <a:latin typeface="+mj-ea"/>
              <a:ea typeface="+mj-ea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6425567" y="1613765"/>
            <a:ext cx="2304257" cy="459304"/>
          </a:xfrm>
          <a:prstGeom prst="roundRect">
            <a:avLst>
              <a:gd name="adj" fmla="val 6036"/>
            </a:avLst>
          </a:prstGeom>
          <a:solidFill>
            <a:schemeClr val="accent5">
              <a:lumMod val="20000"/>
              <a:lumOff val="80000"/>
            </a:schemeClr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en-US" altLang="ko-KR" sz="1400" b="1" kern="0" dirty="0">
                <a:latin typeface="+mj-ea"/>
                <a:ea typeface="+mj-ea"/>
              </a:rPr>
              <a:t>4</a:t>
            </a:r>
            <a:r>
              <a:rPr kumimoji="0" lang="en-US" altLang="ko-KR" sz="1400" b="1" kern="0" dirty="0" smtClean="0">
                <a:latin typeface="+mj-ea"/>
                <a:ea typeface="+mj-ea"/>
              </a:rPr>
              <a:t>. </a:t>
            </a:r>
            <a:r>
              <a:rPr kumimoji="0" lang="ko-KR" altLang="en-US" sz="1400" b="1" kern="0" dirty="0" smtClean="0">
                <a:latin typeface="+mj-ea"/>
                <a:ea typeface="+mj-ea"/>
              </a:rPr>
              <a:t>최종 신청 완료 및 수령</a:t>
            </a:r>
            <a:endParaRPr kumimoji="0" lang="en-US" altLang="ko-KR" sz="1400" b="1" kern="0" dirty="0" smtClean="0">
              <a:latin typeface="+mj-ea"/>
              <a:ea typeface="+mj-ea"/>
            </a:endParaRPr>
          </a:p>
        </p:txBody>
      </p:sp>
      <p:sp>
        <p:nvSpPr>
          <p:cNvPr id="8" name="오른쪽 화살표 7"/>
          <p:cNvSpPr/>
          <p:nvPr/>
        </p:nvSpPr>
        <p:spPr>
          <a:xfrm>
            <a:off x="2771027" y="3888348"/>
            <a:ext cx="299273" cy="27938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22" name="오른쪽 화살표 21"/>
          <p:cNvSpPr/>
          <p:nvPr/>
        </p:nvSpPr>
        <p:spPr>
          <a:xfrm>
            <a:off x="6045875" y="3888348"/>
            <a:ext cx="314131" cy="288032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24" name="설명선 1(테두리 및 강조선) 23"/>
          <p:cNvSpPr/>
          <p:nvPr/>
        </p:nvSpPr>
        <p:spPr>
          <a:xfrm>
            <a:off x="5438867" y="980728"/>
            <a:ext cx="3002926" cy="390660"/>
          </a:xfrm>
          <a:prstGeom prst="accentBorderCallout1">
            <a:avLst>
              <a:gd name="adj1" fmla="val 100687"/>
              <a:gd name="adj2" fmla="val 35"/>
              <a:gd name="adj3" fmla="val 149514"/>
              <a:gd name="adj4" fmla="val 27"/>
            </a:avLst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(</a:t>
            </a:r>
            <a:r>
              <a:rPr lang="ko-KR" altLang="en-US" sz="1400" b="1" dirty="0" err="1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모바일</a:t>
            </a:r>
            <a:r>
              <a:rPr lang="ko-KR" altLang="en-US" sz="14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 신청 </a:t>
            </a:r>
            <a:r>
              <a:rPr lang="en-US" altLang="ko-KR" sz="1400" b="1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: </a:t>
            </a:r>
            <a:r>
              <a:rPr lang="ko-KR" altLang="en-US" sz="14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은행 방문 불필요</a:t>
            </a:r>
            <a:r>
              <a:rPr lang="en-US" altLang="ko-KR" sz="14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)</a:t>
            </a:r>
            <a:endParaRPr lang="en-US" altLang="ko-KR" sz="1400" b="1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1" name="포인트가 5개인 별 30"/>
          <p:cNvSpPr/>
          <p:nvPr/>
        </p:nvSpPr>
        <p:spPr>
          <a:xfrm rot="1256671">
            <a:off x="5285210" y="1499593"/>
            <a:ext cx="393635" cy="325831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460188" y="1614713"/>
            <a:ext cx="2250074" cy="459304"/>
          </a:xfrm>
          <a:prstGeom prst="roundRect">
            <a:avLst>
              <a:gd name="adj" fmla="val 6036"/>
            </a:avLst>
          </a:prstGeom>
          <a:solidFill>
            <a:schemeClr val="accent5">
              <a:lumMod val="20000"/>
              <a:lumOff val="80000"/>
            </a:schemeClr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en-US" altLang="ko-KR" sz="1400" b="1" kern="0" dirty="0">
                <a:latin typeface="+mj-ea"/>
                <a:ea typeface="+mj-ea"/>
              </a:rPr>
              <a:t>2</a:t>
            </a:r>
            <a:r>
              <a:rPr kumimoji="0" lang="en-US" altLang="ko-KR" sz="1400" b="1" kern="0" dirty="0" smtClean="0">
                <a:latin typeface="+mj-ea"/>
                <a:ea typeface="+mj-ea"/>
              </a:rPr>
              <a:t>. </a:t>
            </a:r>
            <a:r>
              <a:rPr kumimoji="0" lang="ko-KR" altLang="en-US" sz="1400" b="1" kern="0" dirty="0" smtClean="0">
                <a:latin typeface="+mj-ea"/>
                <a:ea typeface="+mj-ea"/>
              </a:rPr>
              <a:t>신청기간 및 방법 </a:t>
            </a:r>
            <a:endParaRPr kumimoji="0" lang="en-US" altLang="ko-KR" sz="1400" b="1" kern="0" dirty="0" smtClean="0">
              <a:latin typeface="+mj-ea"/>
              <a:ea typeface="+mj-ea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463894" y="2176856"/>
            <a:ext cx="2246368" cy="3583700"/>
          </a:xfrm>
          <a:prstGeom prst="roundRect">
            <a:avLst>
              <a:gd name="adj" fmla="val 6036"/>
            </a:avLst>
          </a:prstGeom>
          <a:solidFill>
            <a:schemeClr val="bg1"/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1200" kern="0" dirty="0" smtClean="0">
              <a:solidFill>
                <a:schemeClr val="accent1">
                  <a:lumMod val="10000"/>
                </a:schemeClr>
              </a:solidFill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200" kern="0" dirty="0" smtClean="0">
                <a:latin typeface="+mj-ea"/>
                <a:ea typeface="+mj-ea"/>
              </a:rPr>
              <a:t> </a:t>
            </a:r>
            <a:r>
              <a:rPr kumimoji="0" lang="ko-KR" altLang="en-US" sz="1400" b="1" kern="0" dirty="0" smtClean="0">
                <a:latin typeface="+mj-ea"/>
                <a:ea typeface="+mj-ea"/>
              </a:rPr>
              <a:t>신청기간</a:t>
            </a:r>
            <a:endParaRPr kumimoji="0" lang="en-US" altLang="ko-KR" sz="1400" b="1" kern="0" dirty="0"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en-US" altLang="ko-KR" sz="1200" b="1" kern="0" dirty="0" smtClean="0">
                <a:solidFill>
                  <a:srgbClr val="0000FF"/>
                </a:solidFill>
                <a:latin typeface="+mj-ea"/>
                <a:ea typeface="+mj-ea"/>
              </a:rPr>
              <a:t> 2019.09.02(</a:t>
            </a:r>
            <a:r>
              <a:rPr kumimoji="0" lang="ko-KR" altLang="en-US" sz="1200" b="1" kern="0" dirty="0" smtClean="0">
                <a:solidFill>
                  <a:srgbClr val="0000FF"/>
                </a:solidFill>
                <a:latin typeface="+mj-ea"/>
                <a:ea typeface="+mj-ea"/>
              </a:rPr>
              <a:t>월</a:t>
            </a:r>
            <a:r>
              <a:rPr kumimoji="0" lang="en-US" altLang="ko-KR" sz="1200" b="1" kern="0" dirty="0" smtClean="0">
                <a:solidFill>
                  <a:srgbClr val="0000FF"/>
                </a:solidFill>
                <a:latin typeface="+mj-ea"/>
                <a:ea typeface="+mj-ea"/>
              </a:rPr>
              <a:t>) – 09.11(</a:t>
            </a:r>
            <a:r>
              <a:rPr kumimoji="0" lang="ko-KR" altLang="en-US" sz="1200" b="1" kern="0" dirty="0" smtClean="0">
                <a:solidFill>
                  <a:srgbClr val="0000FF"/>
                </a:solidFill>
                <a:latin typeface="+mj-ea"/>
                <a:ea typeface="+mj-ea"/>
              </a:rPr>
              <a:t>수</a:t>
            </a:r>
            <a:r>
              <a:rPr kumimoji="0" lang="en-US" altLang="ko-KR" sz="1200" b="1" kern="0" dirty="0" smtClean="0">
                <a:solidFill>
                  <a:srgbClr val="0000FF"/>
                </a:solidFill>
                <a:latin typeface="+mj-ea"/>
                <a:ea typeface="+mj-ea"/>
              </a:rPr>
              <a:t>)</a:t>
            </a:r>
            <a:endParaRPr kumimoji="0" lang="en-US" altLang="ko-KR" sz="1200" kern="0" dirty="0">
              <a:solidFill>
                <a:srgbClr val="0000FF"/>
              </a:solidFill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600" kern="0" dirty="0" smtClean="0"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buFont typeface="Wingdings" pitchFamily="2" charset="2"/>
              <a:buChar char="l"/>
              <a:tabLst/>
              <a:defRPr/>
            </a:pPr>
            <a:r>
              <a:rPr lang="ko-KR" altLang="en-US" sz="1200" b="1" dirty="0" smtClean="0">
                <a:latin typeface="+mj-ea"/>
                <a:ea typeface="+mj-ea"/>
              </a:rPr>
              <a:t> </a:t>
            </a:r>
            <a:r>
              <a:rPr lang="ko-KR" altLang="en-US" sz="1400" b="1" dirty="0" smtClean="0">
                <a:latin typeface="+mj-ea"/>
                <a:ea typeface="+mj-ea"/>
              </a:rPr>
              <a:t>신청 방법 </a:t>
            </a:r>
            <a:endParaRPr lang="en-US" altLang="ko-KR" sz="1400" b="1" dirty="0" smtClean="0"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lang="en-US" altLang="ko-KR" sz="1400" b="1" dirty="0">
                <a:latin typeface="+mj-ea"/>
                <a:ea typeface="+mj-ea"/>
              </a:rPr>
              <a:t> </a:t>
            </a:r>
            <a:r>
              <a:rPr lang="en-US" altLang="ko-KR" sz="1400" b="1" dirty="0" smtClean="0">
                <a:latin typeface="+mj-ea"/>
                <a:ea typeface="+mj-ea"/>
              </a:rPr>
              <a:t> </a:t>
            </a:r>
            <a:r>
              <a:rPr lang="ko-KR" altLang="en-US" sz="1300" b="1" dirty="0" err="1" smtClean="0">
                <a:solidFill>
                  <a:srgbClr val="0000FF"/>
                </a:solidFill>
                <a:latin typeface="+mj-ea"/>
                <a:ea typeface="+mj-ea"/>
              </a:rPr>
              <a:t>모바일</a:t>
            </a:r>
            <a:r>
              <a:rPr lang="ko-KR" altLang="en-US" sz="1300" b="1" dirty="0" smtClean="0">
                <a:solidFill>
                  <a:srgbClr val="0000FF"/>
                </a:solidFill>
                <a:latin typeface="+mj-ea"/>
                <a:ea typeface="+mj-ea"/>
              </a:rPr>
              <a:t> 또는 은행 방문</a:t>
            </a:r>
            <a:endParaRPr lang="en-US" altLang="ko-KR" sz="1300" b="1" dirty="0" smtClean="0">
              <a:solidFill>
                <a:srgbClr val="0000FF"/>
              </a:solidFill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en-US" altLang="ko-KR" sz="1300" b="1" kern="0" dirty="0" smtClean="0">
                <a:solidFill>
                  <a:srgbClr val="0000FF"/>
                </a:solidFill>
                <a:latin typeface="+mj-ea"/>
                <a:ea typeface="+mj-ea"/>
              </a:rPr>
              <a:t> </a:t>
            </a:r>
            <a:r>
              <a:rPr kumimoji="0" lang="en-US" altLang="ko-KR" sz="1200" b="1" u="sng" kern="0" dirty="0" smtClean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kumimoji="0" lang="ko-KR" altLang="en-US" sz="1200" b="1" u="sng" kern="0" dirty="0" smtClean="0">
                <a:solidFill>
                  <a:srgbClr val="FF0000"/>
                </a:solidFill>
                <a:latin typeface="+mj-ea"/>
                <a:ea typeface="+mj-ea"/>
              </a:rPr>
              <a:t>자세한 신청 방법은 </a:t>
            </a:r>
            <a:endParaRPr kumimoji="0" lang="en-US" altLang="ko-KR" sz="1200" b="1" u="sng" kern="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en-US" altLang="ko-KR" sz="1200" b="1" kern="0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kumimoji="0" lang="en-US" altLang="ko-KR" sz="1200" b="1" kern="0" dirty="0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kumimoji="0" lang="ko-KR" altLang="en-US" sz="1200" b="1" u="sng" kern="0" dirty="0" smtClean="0">
                <a:solidFill>
                  <a:srgbClr val="FF0000"/>
                </a:solidFill>
                <a:latin typeface="+mj-ea"/>
                <a:ea typeface="+mj-ea"/>
              </a:rPr>
              <a:t>추후 홈페이지 공지</a:t>
            </a:r>
            <a:r>
              <a:rPr kumimoji="0" lang="en-US" altLang="ko-KR" sz="1200" b="1" u="sng" kern="0" dirty="0" smtClean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endParaRPr kumimoji="0" lang="en-US" altLang="ko-KR" sz="1200" b="1" kern="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600" kern="0" dirty="0" smtClean="0">
              <a:solidFill>
                <a:schemeClr val="accent1">
                  <a:lumMod val="10000"/>
                </a:schemeClr>
              </a:solidFill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200" kern="0" dirty="0">
                <a:latin typeface="+mj-ea"/>
                <a:ea typeface="+mj-ea"/>
              </a:rPr>
              <a:t> </a:t>
            </a:r>
            <a:r>
              <a:rPr kumimoji="0" lang="ko-KR" altLang="en-US" sz="1400" b="1" kern="0" dirty="0" smtClean="0">
                <a:latin typeface="+mj-ea"/>
                <a:ea typeface="+mj-ea"/>
              </a:rPr>
              <a:t>공지 확인 방법</a:t>
            </a:r>
            <a:endParaRPr kumimoji="0" lang="en-US" altLang="ko-KR" sz="1400" b="1" kern="0" dirty="0" smtClean="0"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ko-KR" altLang="en-US" sz="1300" b="1" kern="0" dirty="0">
                <a:latin typeface="+mj-ea"/>
                <a:ea typeface="+mj-ea"/>
              </a:rPr>
              <a:t> </a:t>
            </a:r>
            <a:r>
              <a:rPr kumimoji="0" lang="ko-KR" altLang="en-US" sz="1200" b="1" kern="0" dirty="0" smtClean="0">
                <a:latin typeface="+mj-ea"/>
                <a:ea typeface="+mj-ea"/>
              </a:rPr>
              <a:t>본교 홈페이지 </a:t>
            </a:r>
            <a:endParaRPr kumimoji="0" lang="en-US" altLang="ko-KR" sz="1200" b="1" kern="0" dirty="0" smtClean="0"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ko-KR" altLang="en-US" sz="1200" b="1" kern="0" dirty="0" smtClean="0">
                <a:latin typeface="+mj-ea"/>
                <a:ea typeface="+mj-ea"/>
              </a:rPr>
              <a:t>→ 일반공지사항 </a:t>
            </a:r>
            <a:r>
              <a:rPr kumimoji="0" lang="en-US" altLang="ko-KR" sz="1200" b="1" kern="0" dirty="0" smtClean="0">
                <a:latin typeface="+mj-ea"/>
                <a:ea typeface="+mj-ea"/>
              </a:rPr>
              <a:t/>
            </a:r>
            <a:br>
              <a:rPr kumimoji="0" lang="en-US" altLang="ko-KR" sz="1200" b="1" kern="0" dirty="0" smtClean="0">
                <a:latin typeface="+mj-ea"/>
                <a:ea typeface="+mj-ea"/>
              </a:rPr>
            </a:br>
            <a:r>
              <a:rPr kumimoji="0" lang="ko-KR" altLang="en-US" sz="1200" b="1" kern="0" dirty="0" smtClean="0">
                <a:latin typeface="+mj-ea"/>
                <a:ea typeface="+mj-ea"/>
              </a:rPr>
              <a:t>→ </a:t>
            </a:r>
            <a:r>
              <a:rPr kumimoji="0" lang="en-US" altLang="ko-KR" sz="1200" b="1" u="sng" kern="0" dirty="0" smtClean="0">
                <a:latin typeface="+mj-ea"/>
                <a:ea typeface="+mj-ea"/>
              </a:rPr>
              <a:t>2019</a:t>
            </a:r>
            <a:r>
              <a:rPr kumimoji="0" lang="ko-KR" altLang="en-US" sz="1200" b="1" u="sng" kern="0" dirty="0" smtClean="0">
                <a:latin typeface="+mj-ea"/>
                <a:ea typeface="+mj-ea"/>
              </a:rPr>
              <a:t>학년도 후기 </a:t>
            </a:r>
            <a:endParaRPr kumimoji="0" lang="en-US" altLang="ko-KR" sz="1200" b="1" u="sng" kern="0" dirty="0" smtClean="0"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ko-KR" altLang="en-US" sz="1200" b="1" u="sng" kern="0" dirty="0" smtClean="0">
                <a:latin typeface="+mj-ea"/>
                <a:ea typeface="+mj-ea"/>
              </a:rPr>
              <a:t>일반대학원 </a:t>
            </a:r>
            <a:r>
              <a:rPr kumimoji="0" lang="ko-KR" altLang="en-US" sz="1200" b="1" u="sng" kern="0" dirty="0">
                <a:latin typeface="+mj-ea"/>
                <a:ea typeface="+mj-ea"/>
              </a:rPr>
              <a:t>학생증 </a:t>
            </a:r>
            <a:r>
              <a:rPr kumimoji="0" lang="ko-KR" altLang="en-US" sz="1200" b="1" u="sng" kern="0" dirty="0" smtClean="0">
                <a:latin typeface="+mj-ea"/>
                <a:ea typeface="+mj-ea"/>
              </a:rPr>
              <a:t>발급안내</a:t>
            </a:r>
            <a:endParaRPr kumimoji="0" lang="en-US" altLang="ko-KR" sz="1200" b="1" u="sng" kern="0" dirty="0"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1400" kern="0" dirty="0" smtClean="0">
              <a:solidFill>
                <a:schemeClr val="accent1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6425568" y="2187681"/>
            <a:ext cx="2314211" cy="3572875"/>
          </a:xfrm>
          <a:prstGeom prst="roundRect">
            <a:avLst>
              <a:gd name="adj" fmla="val 6036"/>
            </a:avLst>
          </a:prstGeom>
          <a:solidFill>
            <a:schemeClr val="bg1"/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ko-KR" altLang="en-US" sz="1300" b="1" kern="0" dirty="0" smtClean="0">
                <a:latin typeface="+mj-ea"/>
                <a:ea typeface="+mj-ea"/>
              </a:rPr>
              <a:t>     ①</a:t>
            </a:r>
            <a:r>
              <a:rPr kumimoji="0" lang="ko-KR" altLang="en-US" sz="1300" b="1" kern="0" dirty="0" err="1" smtClean="0">
                <a:latin typeface="+mj-ea"/>
                <a:ea typeface="+mj-ea"/>
              </a:rPr>
              <a:t>모바일</a:t>
            </a:r>
            <a:r>
              <a:rPr kumimoji="0" lang="ko-KR" altLang="en-US" sz="1300" b="1" kern="0" dirty="0" smtClean="0">
                <a:latin typeface="+mj-ea"/>
                <a:ea typeface="+mj-ea"/>
              </a:rPr>
              <a:t> 신청 </a:t>
            </a:r>
            <a:r>
              <a:rPr kumimoji="0" lang="ko-KR" altLang="en-US" sz="1300" kern="0" dirty="0" smtClean="0">
                <a:latin typeface="+mj-ea"/>
                <a:ea typeface="+mj-ea"/>
              </a:rPr>
              <a:t>또는</a:t>
            </a:r>
            <a:r>
              <a:rPr kumimoji="0" lang="ko-KR" altLang="en-US" sz="1300" b="1" kern="0" dirty="0" smtClean="0">
                <a:latin typeface="+mj-ea"/>
                <a:ea typeface="+mj-ea"/>
              </a:rPr>
              <a:t> </a:t>
            </a:r>
            <a:endParaRPr kumimoji="0" lang="en-US" altLang="ko-KR" sz="1300" b="1" kern="0" dirty="0" smtClean="0"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ko-KR" altLang="en-US" sz="1300" b="1" kern="0" dirty="0" smtClean="0">
                <a:latin typeface="+mj-ea"/>
                <a:ea typeface="+mj-ea"/>
              </a:rPr>
              <a:t>   ②은행 방문 신청한 자</a:t>
            </a:r>
            <a:endParaRPr kumimoji="0" lang="en-US" altLang="ko-KR" sz="1300" b="1" kern="0" dirty="0" smtClean="0"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1200" b="1" kern="0" dirty="0" smtClean="0"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1200" b="1" kern="0" dirty="0">
              <a:latin typeface="+mj-ea"/>
              <a:ea typeface="+mj-ea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1400" b="1" kern="0" dirty="0" smtClean="0">
              <a:solidFill>
                <a:srgbClr val="0000FF"/>
              </a:solidFill>
              <a:latin typeface="+mj-ea"/>
              <a:ea typeface="+mj-ea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en-US" altLang="ko-KR" sz="1400" b="1" kern="0" dirty="0" smtClean="0">
                <a:solidFill>
                  <a:srgbClr val="0000FF"/>
                </a:solidFill>
                <a:latin typeface="+mj-ea"/>
                <a:ea typeface="+mj-ea"/>
              </a:rPr>
              <a:t>2019.09.26(</a:t>
            </a:r>
            <a:r>
              <a:rPr kumimoji="0" lang="ko-KR" altLang="en-US" sz="1400" b="1" kern="0" dirty="0" smtClean="0">
                <a:solidFill>
                  <a:srgbClr val="0000FF"/>
                </a:solidFill>
                <a:latin typeface="+mj-ea"/>
                <a:ea typeface="+mj-ea"/>
              </a:rPr>
              <a:t>목</a:t>
            </a:r>
            <a:r>
              <a:rPr kumimoji="0" lang="en-US" altLang="ko-KR" sz="1400" b="1" kern="0" dirty="0" smtClean="0">
                <a:solidFill>
                  <a:srgbClr val="0000FF"/>
                </a:solidFill>
                <a:latin typeface="+mj-ea"/>
                <a:ea typeface="+mj-ea"/>
              </a:rPr>
              <a:t>)</a:t>
            </a:r>
            <a:r>
              <a:rPr kumimoji="0" lang="ko-KR" altLang="en-US" sz="1400" b="1" kern="0" dirty="0" smtClean="0">
                <a:solidFill>
                  <a:srgbClr val="0000FF"/>
                </a:solidFill>
                <a:latin typeface="+mj-ea"/>
                <a:ea typeface="+mj-ea"/>
              </a:rPr>
              <a:t> 이후</a:t>
            </a:r>
            <a:endParaRPr kumimoji="0" lang="en-US" altLang="ko-KR" sz="1400" b="1" kern="0" dirty="0" smtClean="0">
              <a:solidFill>
                <a:srgbClr val="0000FF"/>
              </a:solidFill>
              <a:latin typeface="+mj-ea"/>
              <a:ea typeface="+mj-ea"/>
            </a:endParaRPr>
          </a:p>
          <a:p>
            <a:pPr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defRPr/>
            </a:pPr>
            <a:endParaRPr kumimoji="0" lang="en-US" altLang="ko-KR" sz="800" b="1" kern="0" dirty="0">
              <a:latin typeface="+mj-ea"/>
              <a:ea typeface="+mj-ea"/>
            </a:endParaRPr>
          </a:p>
          <a:p>
            <a:pPr algn="ctr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defRPr/>
            </a:pPr>
            <a:r>
              <a:rPr kumimoji="0" lang="ko-KR" altLang="en-US" sz="1300" b="1" kern="0" dirty="0" smtClean="0">
                <a:latin typeface="+mj-ea"/>
                <a:ea typeface="+mj-ea"/>
              </a:rPr>
              <a:t>소속 단과대학 </a:t>
            </a:r>
            <a:r>
              <a:rPr kumimoji="0" lang="ko-KR" altLang="en-US" sz="1300" b="1" kern="0" dirty="0" err="1" smtClean="0">
                <a:latin typeface="+mj-ea"/>
                <a:ea typeface="+mj-ea"/>
              </a:rPr>
              <a:t>교학팀</a:t>
            </a:r>
            <a:r>
              <a:rPr kumimoji="0" lang="ko-KR" altLang="en-US" sz="1300" b="1" kern="0" dirty="0" smtClean="0">
                <a:latin typeface="+mj-ea"/>
                <a:ea typeface="+mj-ea"/>
              </a:rPr>
              <a:t> </a:t>
            </a:r>
            <a:endParaRPr kumimoji="0" lang="en-US" altLang="ko-KR" sz="1300" b="1" kern="0" dirty="0" smtClean="0">
              <a:latin typeface="+mj-ea"/>
              <a:ea typeface="+mj-ea"/>
            </a:endParaRPr>
          </a:p>
          <a:p>
            <a:pPr algn="ctr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defRPr/>
            </a:pPr>
            <a:r>
              <a:rPr kumimoji="0" lang="ko-KR" altLang="en-US" sz="1300" b="1" kern="0" dirty="0" smtClean="0">
                <a:latin typeface="+mj-ea"/>
                <a:ea typeface="+mj-ea"/>
              </a:rPr>
              <a:t>또는 학과 사무실 수령</a:t>
            </a:r>
            <a:endParaRPr kumimoji="0" lang="en-US" altLang="ko-KR" sz="1200" b="1" kern="0" dirty="0"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1300" b="1" kern="0" dirty="0">
              <a:latin typeface="+mj-ea"/>
              <a:ea typeface="+mj-ea"/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3113200" y="2185323"/>
            <a:ext cx="2880321" cy="3575234"/>
          </a:xfrm>
          <a:prstGeom prst="roundRect">
            <a:avLst>
              <a:gd name="adj" fmla="val 6036"/>
            </a:avLst>
          </a:prstGeom>
          <a:solidFill>
            <a:schemeClr val="bg1"/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ea"/>
                <a:ea typeface="+mj-ea"/>
              </a:rPr>
              <a:t> 은행 내점 기간</a:t>
            </a:r>
            <a:r>
              <a:rPr kumimoji="0" lang="ko-KR" altLang="en-US" sz="14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j-ea"/>
                <a:ea typeface="+mj-ea"/>
              </a:rPr>
              <a:t> 및 시간</a:t>
            </a:r>
            <a:endParaRPr kumimoji="0" lang="en-US" altLang="ko-KR" sz="1400" b="1" kern="0" dirty="0"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en-US" altLang="ko-KR" sz="1400" b="1" kern="0" dirty="0" smtClean="0">
                <a:solidFill>
                  <a:srgbClr val="0000FF"/>
                </a:solidFill>
                <a:latin typeface="+mj-ea"/>
                <a:ea typeface="+mj-ea"/>
              </a:rPr>
              <a:t>2019.09.02(</a:t>
            </a:r>
            <a:r>
              <a:rPr kumimoji="0" lang="ko-KR" altLang="en-US" sz="1400" b="1" kern="0" dirty="0" smtClean="0">
                <a:solidFill>
                  <a:srgbClr val="0000FF"/>
                </a:solidFill>
                <a:latin typeface="+mj-ea"/>
                <a:ea typeface="+mj-ea"/>
              </a:rPr>
              <a:t>월</a:t>
            </a:r>
            <a:r>
              <a:rPr kumimoji="0" lang="en-US" altLang="ko-KR" sz="1400" b="1" kern="0" dirty="0" smtClean="0">
                <a:solidFill>
                  <a:srgbClr val="0000FF"/>
                </a:solidFill>
                <a:latin typeface="+mj-ea"/>
                <a:ea typeface="+mj-ea"/>
              </a:rPr>
              <a:t>) – 09.11(</a:t>
            </a:r>
            <a:r>
              <a:rPr kumimoji="0" lang="ko-KR" altLang="en-US" sz="1400" b="1" kern="0" dirty="0" smtClean="0">
                <a:solidFill>
                  <a:srgbClr val="0000FF"/>
                </a:solidFill>
                <a:latin typeface="+mj-ea"/>
                <a:ea typeface="+mj-ea"/>
              </a:rPr>
              <a:t>수</a:t>
            </a:r>
            <a:r>
              <a:rPr kumimoji="0" lang="en-US" altLang="ko-KR" sz="1400" b="1" kern="0" dirty="0" smtClean="0">
                <a:solidFill>
                  <a:srgbClr val="0000FF"/>
                </a:solidFill>
                <a:latin typeface="+mj-ea"/>
                <a:ea typeface="+mj-ea"/>
              </a:rPr>
              <a:t>)</a:t>
            </a:r>
            <a:r>
              <a:rPr kumimoji="0" lang="en-US" altLang="ko-KR" sz="1200" b="1" kern="0" dirty="0" smtClean="0">
                <a:latin typeface="+mj-ea"/>
                <a:ea typeface="+mj-ea"/>
              </a:rPr>
              <a:t> </a:t>
            </a: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ko-KR" altLang="en-US" sz="1400" b="1" kern="0" dirty="0" smtClean="0">
                <a:latin typeface="+mj-ea"/>
                <a:ea typeface="+mj-ea"/>
              </a:rPr>
              <a:t>평일</a:t>
            </a:r>
            <a:r>
              <a:rPr kumimoji="0" lang="en-US" altLang="ko-KR" sz="1400" b="1" kern="0" dirty="0">
                <a:latin typeface="+mj-ea"/>
                <a:ea typeface="+mj-ea"/>
              </a:rPr>
              <a:t> </a:t>
            </a:r>
            <a:r>
              <a:rPr kumimoji="0" lang="en-US" altLang="ko-KR" sz="1400" b="1" kern="0" dirty="0" smtClean="0">
                <a:latin typeface="+mj-ea"/>
                <a:ea typeface="+mj-ea"/>
              </a:rPr>
              <a:t>09</a:t>
            </a:r>
            <a:r>
              <a:rPr kumimoji="0" lang="ko-KR" altLang="en-US" sz="1400" b="1" kern="0" dirty="0" smtClean="0">
                <a:latin typeface="+mj-ea"/>
                <a:ea typeface="+mj-ea"/>
              </a:rPr>
              <a:t>시 </a:t>
            </a:r>
            <a:r>
              <a:rPr kumimoji="0" lang="en-US" altLang="ko-KR" sz="1400" b="1" kern="0" dirty="0">
                <a:latin typeface="+mj-ea"/>
                <a:ea typeface="+mj-ea"/>
              </a:rPr>
              <a:t>–</a:t>
            </a:r>
            <a:r>
              <a:rPr kumimoji="0" lang="en-US" altLang="ko-KR" sz="1400" b="1" kern="0" dirty="0" smtClean="0">
                <a:latin typeface="+mj-ea"/>
                <a:ea typeface="+mj-ea"/>
              </a:rPr>
              <a:t> </a:t>
            </a:r>
            <a:r>
              <a:rPr lang="en-US" altLang="ko-KR" sz="1400" b="1" dirty="0" smtClean="0">
                <a:latin typeface="+mj-ea"/>
                <a:ea typeface="+mj-ea"/>
              </a:rPr>
              <a:t>16</a:t>
            </a:r>
            <a:r>
              <a:rPr lang="ko-KR" altLang="en-US" sz="1400" b="1" dirty="0">
                <a:latin typeface="+mj-ea"/>
                <a:ea typeface="+mj-ea"/>
              </a:rPr>
              <a:t>시</a:t>
            </a:r>
            <a:endParaRPr kumimoji="0" lang="en-US" altLang="ko-KR" sz="1400" kern="0" dirty="0" smtClean="0"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500" b="1" kern="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500" b="1" kern="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500" b="1" kern="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algn="just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Font typeface="Wingdings" pitchFamily="2" charset="2"/>
              <a:buChar char="l"/>
              <a:defRPr/>
            </a:pPr>
            <a:r>
              <a:rPr lang="en-US" altLang="ko-KR" sz="1300" b="1" dirty="0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ko-KR" altLang="en-US" sz="1400" b="1" dirty="0" smtClean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장소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</a:p>
          <a:p>
            <a:pPr algn="just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defRPr/>
            </a:pPr>
            <a:r>
              <a:rPr lang="en-US" altLang="ko-KR" sz="1400" b="1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  <a:ea typeface="+mj-ea"/>
              </a:rPr>
              <a:t>  </a:t>
            </a:r>
            <a:r>
              <a:rPr lang="ko-KR" altLang="en-US" sz="1400" b="1" dirty="0" err="1" smtClean="0">
                <a:solidFill>
                  <a:srgbClr val="FF0000"/>
                </a:solidFill>
                <a:latin typeface="+mj-ea"/>
                <a:ea typeface="+mj-ea"/>
              </a:rPr>
              <a:t>혜화관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  <a:ea typeface="+mj-ea"/>
              </a:rPr>
              <a:t>1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층 국민은행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</a:p>
          <a:p>
            <a:pPr algn="just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defRPr/>
            </a:pPr>
            <a:endParaRPr lang="en-US" altLang="ko-KR" sz="800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algn="just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defRPr/>
            </a:pPr>
            <a:endParaRPr lang="en-US" altLang="ko-KR" sz="800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buFont typeface="Wingdings" pitchFamily="2" charset="2"/>
              <a:buChar char="l"/>
              <a:tabLst/>
              <a:defRPr/>
            </a:pPr>
            <a:r>
              <a:rPr lang="en-US" altLang="ko-KR" sz="1300" b="1" dirty="0" smtClean="0">
                <a:latin typeface="+mj-ea"/>
                <a:ea typeface="+mj-ea"/>
              </a:rPr>
              <a:t> </a:t>
            </a:r>
            <a:r>
              <a:rPr lang="ko-KR" altLang="en-US" sz="1400" b="1" dirty="0" smtClean="0">
                <a:latin typeface="+mj-ea"/>
                <a:ea typeface="+mj-ea"/>
              </a:rPr>
              <a:t>준비물</a:t>
            </a:r>
            <a:endParaRPr lang="en-US" altLang="ko-KR" sz="1400" b="1" dirty="0" smtClean="0"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lang="en-US" altLang="ko-KR" sz="1400" dirty="0" smtClean="0">
                <a:latin typeface="+mj-ea"/>
                <a:ea typeface="+mj-ea"/>
              </a:rPr>
              <a:t>   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신분증 지참 </a:t>
            </a:r>
            <a:endParaRPr lang="en-US" altLang="ko-KR" sz="1400" dirty="0" smtClean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6" name="모서리가 둥근 직사각형 44"/>
          <p:cNvSpPr/>
          <p:nvPr/>
        </p:nvSpPr>
        <p:spPr>
          <a:xfrm>
            <a:off x="486713" y="980728"/>
            <a:ext cx="4210664" cy="504056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다기능학생증 신청방법 </a:t>
            </a: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– </a:t>
            </a:r>
            <a:r>
              <a:rPr lang="ko-KR" altLang="en-US" sz="2000" b="1" dirty="0" smtClean="0">
                <a:solidFill>
                  <a:srgbClr val="FF0000"/>
                </a:solidFill>
                <a:latin typeface="+mj-ea"/>
                <a:ea typeface="+mj-ea"/>
              </a:rPr>
              <a:t>국민은행</a:t>
            </a:r>
            <a:endParaRPr lang="ko-KR" altLang="en-US" sz="2000" b="1" dirty="0">
              <a:latin typeface="+mj-ea"/>
              <a:ea typeface="+mj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11618" y="121267"/>
            <a:ext cx="59483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ko-KR" alt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다기능 학생증 발급안내 </a:t>
            </a:r>
            <a:r>
              <a:rPr lang="ko-KR" alt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▶</a:t>
            </a:r>
            <a:r>
              <a:rPr lang="en-US" altLang="ko-KR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r>
              <a:rPr lang="ko-KR" alt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국민은행 </a:t>
            </a:r>
            <a:endParaRPr lang="ko-KR" altLang="en-US" sz="2400" kern="0" dirty="0">
              <a:solidFill>
                <a:srgbClr val="002060"/>
              </a:solidFill>
              <a:latin typeface="+mj-ea"/>
              <a:ea typeface="+mj-ea"/>
              <a:cs typeface="-윤고딕140"/>
            </a:endParaRPr>
          </a:p>
        </p:txBody>
      </p:sp>
      <p:sp>
        <p:nvSpPr>
          <p:cNvPr id="2" name="아래쪽 화살표 1"/>
          <p:cNvSpPr/>
          <p:nvPr/>
        </p:nvSpPr>
        <p:spPr>
          <a:xfrm>
            <a:off x="7406040" y="3370841"/>
            <a:ext cx="343310" cy="41198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683568" y="6099106"/>
            <a:ext cx="7488832" cy="618726"/>
            <a:chOff x="683568" y="6106509"/>
            <a:chExt cx="7488832" cy="618726"/>
          </a:xfrm>
        </p:grpSpPr>
        <p:grpSp>
          <p:nvGrpSpPr>
            <p:cNvPr id="26" name="그룹 25"/>
            <p:cNvGrpSpPr/>
            <p:nvPr/>
          </p:nvGrpSpPr>
          <p:grpSpPr>
            <a:xfrm>
              <a:off x="683568" y="6106509"/>
              <a:ext cx="7488832" cy="618726"/>
              <a:chOff x="683568" y="6165701"/>
              <a:chExt cx="7488832" cy="618726"/>
            </a:xfrm>
          </p:grpSpPr>
          <p:sp>
            <p:nvSpPr>
              <p:cNvPr id="32" name="직사각형 31"/>
              <p:cNvSpPr/>
              <p:nvPr/>
            </p:nvSpPr>
            <p:spPr>
              <a:xfrm>
                <a:off x="683568" y="6165702"/>
                <a:ext cx="7488832" cy="618725"/>
              </a:xfrm>
              <a:prstGeom prst="rect">
                <a:avLst/>
              </a:prstGeom>
              <a:solidFill>
                <a:schemeClr val="bg1"/>
              </a:solidFill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+mj-ea"/>
                  <a:ea typeface="+mj-ea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971600" y="6182678"/>
                <a:ext cx="682402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b="1" dirty="0" err="1" smtClean="0">
                    <a:latin typeface="+mj-ea"/>
                    <a:ea typeface="+mj-ea"/>
                  </a:rPr>
                  <a:t>모바일</a:t>
                </a:r>
                <a:r>
                  <a:rPr lang="ko-KR" altLang="en-US" sz="1400" b="1" dirty="0" smtClean="0">
                    <a:latin typeface="+mj-ea"/>
                    <a:ea typeface="+mj-ea"/>
                  </a:rPr>
                  <a:t> 신청 또는 은행 방문 전</a:t>
                </a:r>
                <a:r>
                  <a:rPr lang="en-US" altLang="ko-KR" sz="1400" b="1" dirty="0" smtClean="0">
                    <a:latin typeface="+mj-ea"/>
                    <a:ea typeface="+mj-ea"/>
                  </a:rPr>
                  <a:t>,</a:t>
                </a:r>
                <a:r>
                  <a:rPr lang="ko-KR" altLang="en-US" sz="1400" b="1" dirty="0" smtClean="0">
                    <a:latin typeface="+mj-ea"/>
                    <a:ea typeface="+mj-ea"/>
                  </a:rPr>
                  <a:t>   </a:t>
                </a:r>
                <a:r>
                  <a:rPr lang="ko-KR" altLang="en-US" sz="1400" b="1" dirty="0" err="1" smtClean="0">
                    <a:solidFill>
                      <a:srgbClr val="FF0000"/>
                    </a:solidFill>
                    <a:latin typeface="+mj-ea"/>
                    <a:ea typeface="+mj-ea"/>
                  </a:rPr>
                  <a:t>유드림스</a:t>
                </a:r>
                <a:r>
                  <a:rPr lang="ko-KR" altLang="en-US" sz="1400" b="1" dirty="0" smtClean="0">
                    <a:solidFill>
                      <a:srgbClr val="FF0000"/>
                    </a:solidFill>
                    <a:latin typeface="+mj-ea"/>
                    <a:ea typeface="+mj-ea"/>
                  </a:rPr>
                  <a:t> 동의 절차</a:t>
                </a:r>
                <a:r>
                  <a:rPr lang="ko-KR" altLang="en-US" sz="1400" b="1" dirty="0" smtClean="0">
                    <a:latin typeface="+mj-ea"/>
                    <a:ea typeface="+mj-ea"/>
                  </a:rPr>
                  <a:t>가 이루어지지 않은 경우</a:t>
                </a:r>
                <a:endParaRPr lang="en-US" altLang="ko-KR" sz="1400" b="1" dirty="0">
                  <a:latin typeface="+mj-ea"/>
                  <a:ea typeface="+mj-ea"/>
                </a:endParaRPr>
              </a:p>
              <a:p>
                <a:r>
                  <a:rPr lang="ko-KR" altLang="en-US" sz="1400" b="1" dirty="0" smtClean="0">
                    <a:latin typeface="+mj-ea"/>
                    <a:ea typeface="+mj-ea"/>
                  </a:rPr>
                  <a:t>                                             </a:t>
                </a:r>
                <a:r>
                  <a:rPr lang="ko-KR" altLang="en-US" sz="1400" b="1" dirty="0" smtClean="0">
                    <a:solidFill>
                      <a:srgbClr val="D2E800"/>
                    </a:solidFill>
                    <a:latin typeface="+mj-ea"/>
                    <a:ea typeface="+mj-ea"/>
                  </a:rPr>
                  <a:t>★★★</a:t>
                </a:r>
                <a:r>
                  <a:rPr lang="ko-KR" altLang="en-US" sz="1400" b="1" dirty="0" smtClean="0">
                    <a:latin typeface="+mj-ea"/>
                    <a:ea typeface="+mj-ea"/>
                  </a:rPr>
                  <a:t> </a:t>
                </a:r>
                <a:r>
                  <a:rPr lang="ko-KR" altLang="en-US" sz="1400" b="1" dirty="0" smtClean="0">
                    <a:solidFill>
                      <a:srgbClr val="FF0000"/>
                    </a:solidFill>
                    <a:latin typeface="+mj-ea"/>
                    <a:ea typeface="+mj-ea"/>
                  </a:rPr>
                  <a:t>학생증 발급이 불가합니다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+mj-ea"/>
                    <a:ea typeface="+mj-ea"/>
                  </a:rPr>
                  <a:t> </a:t>
                </a:r>
                <a:r>
                  <a:rPr lang="ko-KR" altLang="en-US" sz="1400" b="1" dirty="0" smtClean="0">
                    <a:solidFill>
                      <a:srgbClr val="D2E800"/>
                    </a:solidFill>
                    <a:latin typeface="+mj-ea"/>
                    <a:ea typeface="+mj-ea"/>
                  </a:rPr>
                  <a:t>★★★</a:t>
                </a:r>
                <a:endParaRPr lang="ko-KR" altLang="en-US" sz="1400" b="1" dirty="0">
                  <a:solidFill>
                    <a:srgbClr val="D2E8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4" name="1/2 액자 33"/>
              <p:cNvSpPr/>
              <p:nvPr/>
            </p:nvSpPr>
            <p:spPr>
              <a:xfrm>
                <a:off x="683568" y="6165701"/>
                <a:ext cx="144016" cy="190649"/>
              </a:xfrm>
              <a:prstGeom prst="halfFrame">
                <a:avLst>
                  <a:gd name="adj1" fmla="val 21465"/>
                  <a:gd name="adj2" fmla="val 21465"/>
                </a:avLst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0" name="1/2 액자 29"/>
            <p:cNvSpPr/>
            <p:nvPr/>
          </p:nvSpPr>
          <p:spPr>
            <a:xfrm rot="10800000">
              <a:off x="8028384" y="6553255"/>
              <a:ext cx="144016" cy="170100"/>
            </a:xfrm>
            <a:prstGeom prst="halfFrame">
              <a:avLst>
                <a:gd name="adj1" fmla="val 21465"/>
                <a:gd name="adj2" fmla="val 21465"/>
              </a:avLst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89786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/>
        </p:nvSpPr>
        <p:spPr>
          <a:xfrm>
            <a:off x="257730" y="1111052"/>
            <a:ext cx="8694329" cy="5558308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buBlip>
                <a:blip r:embed="rId3"/>
              </a:buBlip>
            </a:pPr>
            <a:endParaRPr lang="en-US" altLang="ko-KR" sz="8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+mj-ea"/>
              <a:ea typeface="+mj-ea"/>
            </a:endParaRPr>
          </a:p>
          <a:p>
            <a:endParaRPr lang="en-US" altLang="ko-KR" sz="8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+mj-ea"/>
              <a:ea typeface="+mj-ea"/>
            </a:endParaRPr>
          </a:p>
        </p:txBody>
      </p:sp>
      <p:sp>
        <p:nvSpPr>
          <p:cNvPr id="18" name="직사각형 29"/>
          <p:cNvSpPr>
            <a:spLocks noChangeArrowheads="1"/>
          </p:cNvSpPr>
          <p:nvPr/>
        </p:nvSpPr>
        <p:spPr bwMode="auto">
          <a:xfrm>
            <a:off x="589451" y="1506401"/>
            <a:ext cx="8097349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j-ea"/>
                <a:ea typeface="+mj-ea"/>
              </a:rPr>
              <a:t>◈ 신청방법</a:t>
            </a:r>
            <a:endParaRPr lang="en-US" altLang="ko-KR" sz="1600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j-ea"/>
                <a:ea typeface="+mj-ea"/>
              </a:rPr>
              <a:t>  </a:t>
            </a:r>
            <a:r>
              <a:rPr lang="en-US" altLang="ko-KR" sz="1400" dirty="0" smtClean="0">
                <a:latin typeface="+mj-ea"/>
                <a:ea typeface="+mj-ea"/>
              </a:rPr>
              <a:t>1</a:t>
            </a:r>
            <a:r>
              <a:rPr lang="en-US" altLang="ko-KR" sz="1400" dirty="0">
                <a:latin typeface="+mj-ea"/>
                <a:ea typeface="+mj-ea"/>
              </a:rPr>
              <a:t>) </a:t>
            </a:r>
            <a:r>
              <a:rPr lang="ko-KR" altLang="en-US" sz="1400" dirty="0" err="1" smtClean="0">
                <a:solidFill>
                  <a:srgbClr val="FF0000"/>
                </a:solidFill>
                <a:latin typeface="+mj-ea"/>
                <a:ea typeface="+mj-ea"/>
              </a:rPr>
              <a:t>모바일</a:t>
            </a:r>
            <a:r>
              <a:rPr lang="ko-KR" altLang="en-US" sz="1400" dirty="0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ko-KR" altLang="en-US" sz="1400" dirty="0">
                <a:solidFill>
                  <a:srgbClr val="FF0000"/>
                </a:solidFill>
                <a:latin typeface="+mj-ea"/>
                <a:ea typeface="+mj-ea"/>
              </a:rPr>
              <a:t>접속 </a:t>
            </a:r>
            <a:r>
              <a:rPr lang="en-US" altLang="ko-KR" sz="1400" dirty="0">
                <a:solidFill>
                  <a:srgbClr val="FF0000"/>
                </a:solidFill>
                <a:latin typeface="+mj-ea"/>
                <a:ea typeface="+mj-ea"/>
              </a:rPr>
              <a:t>URL </a:t>
            </a:r>
            <a:r>
              <a:rPr lang="en-US" altLang="ko-KR" sz="1400" dirty="0" smtClean="0">
                <a:latin typeface="+mj-ea"/>
                <a:ea typeface="+mj-ea"/>
              </a:rPr>
              <a:t>: ‘KB</a:t>
            </a:r>
            <a:r>
              <a:rPr lang="ko-KR" altLang="en-US" sz="1400" dirty="0" err="1" smtClean="0">
                <a:latin typeface="+mj-ea"/>
                <a:ea typeface="+mj-ea"/>
              </a:rPr>
              <a:t>스타뱅킹</a:t>
            </a:r>
            <a:r>
              <a:rPr lang="en-US" altLang="ko-KR" sz="1400" dirty="0" smtClean="0">
                <a:latin typeface="+mj-ea"/>
                <a:ea typeface="+mj-ea"/>
              </a:rPr>
              <a:t>’ </a:t>
            </a:r>
            <a:r>
              <a:rPr lang="ko-KR" altLang="en-US" sz="1400" dirty="0" smtClean="0">
                <a:latin typeface="+mj-ea"/>
                <a:ea typeface="+mj-ea"/>
              </a:rPr>
              <a:t>검색</a:t>
            </a:r>
            <a:r>
              <a:rPr lang="en-US" altLang="ko-KR" sz="1400" dirty="0" smtClean="0">
                <a:latin typeface="+mj-ea"/>
                <a:ea typeface="+mj-ea"/>
              </a:rPr>
              <a:t/>
            </a:r>
            <a:br>
              <a:rPr lang="en-US" altLang="ko-KR" sz="1400" dirty="0" smtClean="0">
                <a:latin typeface="+mj-ea"/>
                <a:ea typeface="+mj-ea"/>
              </a:rPr>
            </a:br>
            <a:r>
              <a:rPr lang="en-US" altLang="ko-KR" sz="1200" dirty="0" err="1" smtClean="0">
                <a:latin typeface="+mj-ea"/>
                <a:ea typeface="+mj-ea"/>
              </a:rPr>
              <a:t>Playstore</a:t>
            </a:r>
            <a:r>
              <a:rPr lang="en-US" altLang="ko-KR" sz="1200" dirty="0" smtClean="0">
                <a:latin typeface="+mj-ea"/>
                <a:ea typeface="+mj-ea"/>
              </a:rPr>
              <a:t> : </a:t>
            </a:r>
            <a:r>
              <a:rPr lang="en-US" altLang="ko-KR" sz="1200" dirty="0" smtClean="0">
                <a:latin typeface="+mj-ea"/>
                <a:ea typeface="+mj-ea"/>
                <a:hlinkClick r:id="rId4"/>
              </a:rPr>
              <a:t>https</a:t>
            </a:r>
            <a:r>
              <a:rPr lang="en-US" altLang="ko-KR" sz="1200" dirty="0">
                <a:latin typeface="+mj-ea"/>
                <a:ea typeface="+mj-ea"/>
                <a:hlinkClick r:id="rId4"/>
              </a:rPr>
              <a:t>://</a:t>
            </a:r>
            <a:r>
              <a:rPr lang="en-US" altLang="ko-KR" sz="1200" dirty="0" smtClean="0">
                <a:latin typeface="+mj-ea"/>
                <a:ea typeface="+mj-ea"/>
                <a:hlinkClick r:id="rId4"/>
              </a:rPr>
              <a:t>play.google.com/store/apps/details?id=com.kbstar.kbbank</a:t>
            </a:r>
            <a:endParaRPr lang="en-US" altLang="ko-KR" sz="1200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err="1" smtClean="0">
                <a:latin typeface="+mj-ea"/>
                <a:ea typeface="+mj-ea"/>
              </a:rPr>
              <a:t>Appstore</a:t>
            </a:r>
            <a:r>
              <a:rPr lang="en-US" altLang="ko-KR" sz="1200" dirty="0" smtClean="0">
                <a:latin typeface="+mj-ea"/>
                <a:ea typeface="+mj-ea"/>
              </a:rPr>
              <a:t> :</a:t>
            </a:r>
            <a:r>
              <a:rPr lang="en-US" altLang="ko-KR" sz="1200" dirty="0" smtClean="0">
                <a:latin typeface="+mj-ea"/>
                <a:ea typeface="+mj-ea"/>
                <a:hlinkClick r:id="rId5"/>
              </a:rPr>
              <a:t>https</a:t>
            </a:r>
            <a:r>
              <a:rPr lang="en-US" altLang="ko-KR" sz="1200" dirty="0">
                <a:latin typeface="+mj-ea"/>
                <a:ea typeface="+mj-ea"/>
                <a:hlinkClick r:id="rId5"/>
              </a:rPr>
              <a:t>://</a:t>
            </a:r>
            <a:r>
              <a:rPr lang="en-US" altLang="ko-KR" sz="1200" dirty="0" smtClean="0">
                <a:latin typeface="+mj-ea"/>
                <a:ea typeface="+mj-ea"/>
                <a:hlinkClick r:id="rId5"/>
              </a:rPr>
              <a:t>itunes.apple.com/</a:t>
            </a:r>
            <a:r>
              <a:rPr lang="en-US" altLang="ko-KR" sz="1200" dirty="0" err="1" smtClean="0">
                <a:latin typeface="+mj-ea"/>
                <a:ea typeface="+mj-ea"/>
                <a:hlinkClick r:id="rId5"/>
              </a:rPr>
              <a:t>kr</a:t>
            </a:r>
            <a:r>
              <a:rPr lang="en-US" altLang="ko-KR" sz="1200" dirty="0" smtClean="0">
                <a:latin typeface="+mj-ea"/>
                <a:ea typeface="+mj-ea"/>
                <a:hlinkClick r:id="rId5"/>
              </a:rPr>
              <a:t>/app/kb%EC%8A%A4%ED%83%80%EB%B1%85%ED%82%B9%id           373742138?mt=8</a:t>
            </a:r>
            <a:endParaRPr lang="en-US" altLang="ko-KR" sz="1200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ko-KR" sz="1600" dirty="0">
              <a:latin typeface="+mj-ea"/>
              <a:ea typeface="+mj-ea"/>
            </a:endParaRPr>
          </a:p>
        </p:txBody>
      </p:sp>
      <p:sp>
        <p:nvSpPr>
          <p:cNvPr id="19" name="직사각형 31"/>
          <p:cNvSpPr>
            <a:spLocks noChangeArrowheads="1"/>
          </p:cNvSpPr>
          <p:nvPr/>
        </p:nvSpPr>
        <p:spPr bwMode="auto">
          <a:xfrm>
            <a:off x="589452" y="3048351"/>
            <a:ext cx="685908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+mj-ea"/>
                <a:ea typeface="+mj-ea"/>
              </a:rPr>
              <a:t>  2) </a:t>
            </a:r>
            <a:r>
              <a:rPr lang="ko-KR" altLang="en-US" sz="1400" dirty="0" err="1">
                <a:solidFill>
                  <a:srgbClr val="FF0000"/>
                </a:solidFill>
                <a:latin typeface="+mj-ea"/>
                <a:ea typeface="+mj-ea"/>
              </a:rPr>
              <a:t>모바일</a:t>
            </a:r>
            <a:r>
              <a:rPr lang="ko-KR" altLang="en-US" sz="1400" dirty="0">
                <a:solidFill>
                  <a:srgbClr val="FF0000"/>
                </a:solidFill>
                <a:latin typeface="+mj-ea"/>
                <a:ea typeface="+mj-ea"/>
              </a:rPr>
              <a:t> 접속 </a:t>
            </a:r>
            <a:r>
              <a:rPr lang="en-US" altLang="ko-KR" sz="1400" dirty="0">
                <a:solidFill>
                  <a:srgbClr val="FF0000"/>
                </a:solidFill>
                <a:latin typeface="+mj-ea"/>
                <a:ea typeface="+mj-ea"/>
              </a:rPr>
              <a:t>QR</a:t>
            </a:r>
            <a:r>
              <a:rPr lang="ko-KR" altLang="en-US" sz="1400" dirty="0">
                <a:solidFill>
                  <a:srgbClr val="FF0000"/>
                </a:solidFill>
                <a:latin typeface="+mj-ea"/>
                <a:ea typeface="+mj-ea"/>
              </a:rPr>
              <a:t>코드 </a:t>
            </a:r>
            <a:r>
              <a:rPr lang="en-US" altLang="ko-KR" sz="1400" dirty="0">
                <a:latin typeface="+mj-ea"/>
                <a:ea typeface="+mj-ea"/>
              </a:rPr>
              <a:t>:</a:t>
            </a:r>
            <a:r>
              <a:rPr lang="ko-KR" altLang="en-US" sz="1400" dirty="0">
                <a:latin typeface="+mj-ea"/>
                <a:ea typeface="+mj-ea"/>
              </a:rPr>
              <a:t> </a:t>
            </a:r>
            <a:r>
              <a:rPr lang="ko-KR" altLang="en-US" sz="1200" b="0" dirty="0">
                <a:latin typeface="+mj-ea"/>
                <a:ea typeface="+mj-ea"/>
              </a:rPr>
              <a:t>아래의 </a:t>
            </a:r>
            <a:r>
              <a:rPr lang="en-US" altLang="ko-KR" sz="1200" dirty="0">
                <a:latin typeface="+mj-ea"/>
                <a:ea typeface="+mj-ea"/>
              </a:rPr>
              <a:t>QR</a:t>
            </a:r>
            <a:r>
              <a:rPr lang="ko-KR" altLang="en-US" sz="1200" dirty="0">
                <a:latin typeface="+mj-ea"/>
                <a:ea typeface="+mj-ea"/>
              </a:rPr>
              <a:t>코드</a:t>
            </a:r>
            <a:r>
              <a:rPr lang="ko-KR" altLang="en-US" sz="1200" b="0" dirty="0">
                <a:latin typeface="+mj-ea"/>
                <a:ea typeface="+mj-ea"/>
              </a:rPr>
              <a:t>를 통하여 </a:t>
            </a:r>
            <a:r>
              <a:rPr lang="ko-KR" altLang="en-US" sz="1200" b="0" dirty="0" err="1">
                <a:latin typeface="+mj-ea"/>
                <a:ea typeface="+mj-ea"/>
              </a:rPr>
              <a:t>모바일</a:t>
            </a:r>
            <a:r>
              <a:rPr lang="ko-KR" altLang="en-US" sz="1200" b="0" dirty="0">
                <a:latin typeface="+mj-ea"/>
                <a:ea typeface="+mj-ea"/>
              </a:rPr>
              <a:t> 예약 페이지로 접속 가능합니다</a:t>
            </a:r>
            <a:r>
              <a:rPr lang="en-US" altLang="ko-KR" sz="1200" b="0" dirty="0">
                <a:latin typeface="+mj-ea"/>
                <a:ea typeface="+mj-ea"/>
              </a:rPr>
              <a:t>. </a:t>
            </a:r>
            <a:endParaRPr lang="en-US" altLang="ko-KR" sz="1400" b="0" dirty="0">
              <a:latin typeface="+mj-ea"/>
              <a:ea typeface="+mj-ea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57730" y="121267"/>
            <a:ext cx="58843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ko-KR" alt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다기능 학생증 발급안내 </a:t>
            </a:r>
            <a:r>
              <a:rPr lang="ko-KR" alt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▶</a:t>
            </a:r>
            <a:r>
              <a:rPr lang="en-US" altLang="ko-KR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r>
              <a:rPr lang="ko-KR" alt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국민은행 </a:t>
            </a:r>
            <a:endParaRPr lang="ko-KR" altLang="en-US" sz="2400" kern="0" dirty="0">
              <a:solidFill>
                <a:srgbClr val="002060"/>
              </a:solidFill>
              <a:latin typeface="+mj-ea"/>
              <a:ea typeface="+mj-ea"/>
              <a:cs typeface="-윤고딕140"/>
            </a:endParaRPr>
          </a:p>
        </p:txBody>
      </p:sp>
      <p:sp>
        <p:nvSpPr>
          <p:cNvPr id="25" name="모서리가 둥근 직사각형 44"/>
          <p:cNvSpPr/>
          <p:nvPr/>
        </p:nvSpPr>
        <p:spPr>
          <a:xfrm>
            <a:off x="529485" y="960443"/>
            <a:ext cx="5290784" cy="504056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다기능학생증 신청방법 </a:t>
            </a: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– </a:t>
            </a:r>
            <a:r>
              <a:rPr lang="ko-KR" altLang="en-US" sz="2000" b="1" dirty="0" smtClean="0">
                <a:solidFill>
                  <a:srgbClr val="FF0000"/>
                </a:solidFill>
                <a:latin typeface="+mj-ea"/>
                <a:ea typeface="+mj-ea"/>
              </a:rPr>
              <a:t>국민은행 </a:t>
            </a:r>
            <a:r>
              <a:rPr lang="en-US" altLang="ko-KR" sz="2000" b="1" dirty="0" smtClean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+mj-ea"/>
                <a:ea typeface="+mj-ea"/>
              </a:rPr>
              <a:t>모바일</a:t>
            </a:r>
            <a:r>
              <a:rPr lang="en-US" altLang="ko-KR" sz="2000" b="1" dirty="0" smtClean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r>
              <a:rPr lang="ko-KR" altLang="en-US" sz="2000" b="1" dirty="0" smtClean="0">
                <a:latin typeface="+mj-ea"/>
                <a:ea typeface="+mj-ea"/>
              </a:rPr>
              <a:t> </a:t>
            </a:r>
            <a:endParaRPr lang="ko-KR" altLang="en-US" sz="2000" b="1" dirty="0">
              <a:latin typeface="+mj-ea"/>
              <a:ea typeface="+mj-ea"/>
            </a:endParaRPr>
          </a:p>
        </p:txBody>
      </p:sp>
      <p:sp>
        <p:nvSpPr>
          <p:cNvPr id="14" name="직사각형 32"/>
          <p:cNvSpPr>
            <a:spLocks noChangeArrowheads="1"/>
          </p:cNvSpPr>
          <p:nvPr/>
        </p:nvSpPr>
        <p:spPr bwMode="auto">
          <a:xfrm>
            <a:off x="589452" y="4340823"/>
            <a:ext cx="7644325" cy="189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ko-KR" altLang="en-US" sz="1400" dirty="0" smtClean="0">
                <a:latin typeface="+mj-ea"/>
                <a:ea typeface="+mj-ea"/>
              </a:rPr>
              <a:t> ◈</a:t>
            </a:r>
            <a:r>
              <a:rPr lang="en-US" altLang="ko-KR" sz="1400" dirty="0" smtClean="0">
                <a:latin typeface="+mj-ea"/>
                <a:ea typeface="+mj-ea"/>
              </a:rPr>
              <a:t> </a:t>
            </a:r>
            <a:r>
              <a:rPr lang="ko-KR" altLang="en-US" sz="1400" dirty="0">
                <a:latin typeface="+mj-ea"/>
                <a:ea typeface="+mj-ea"/>
              </a:rPr>
              <a:t>시스템</a:t>
            </a:r>
            <a:r>
              <a:rPr lang="en-US" altLang="ko-KR" sz="1400" dirty="0">
                <a:latin typeface="+mj-ea"/>
                <a:ea typeface="+mj-ea"/>
              </a:rPr>
              <a:t> </a:t>
            </a:r>
            <a:r>
              <a:rPr lang="ko-KR" altLang="en-US" sz="1400" dirty="0">
                <a:latin typeface="+mj-ea"/>
                <a:ea typeface="+mj-ea"/>
              </a:rPr>
              <a:t>주요내용 </a:t>
            </a:r>
            <a:endParaRPr lang="en-US" altLang="ko-KR" sz="1400" dirty="0">
              <a:latin typeface="+mj-ea"/>
              <a:ea typeface="+mj-ea"/>
            </a:endParaRPr>
          </a:p>
          <a:p>
            <a:pPr eaLnBrk="1" latinLnBrk="1" hangingPunct="1">
              <a:lnSpc>
                <a:spcPct val="200000"/>
              </a:lnSpc>
            </a:pPr>
            <a:r>
              <a:rPr lang="en-US" altLang="ko-KR" sz="1200" dirty="0">
                <a:latin typeface="+mj-ea"/>
                <a:ea typeface="+mj-ea"/>
              </a:rPr>
              <a:t>  </a:t>
            </a:r>
            <a:r>
              <a:rPr lang="en-US" altLang="ko-KR" sz="1200" dirty="0" smtClean="0">
                <a:latin typeface="+mj-ea"/>
                <a:ea typeface="+mj-ea"/>
              </a:rPr>
              <a:t>  1</a:t>
            </a:r>
            <a:r>
              <a:rPr lang="en-US" altLang="ko-KR" sz="1200" dirty="0">
                <a:latin typeface="+mj-ea"/>
                <a:ea typeface="+mj-ea"/>
              </a:rPr>
              <a:t>) </a:t>
            </a:r>
            <a:r>
              <a:rPr lang="ko-KR" altLang="en-US" sz="1200" dirty="0" err="1" smtClean="0">
                <a:latin typeface="+mj-ea"/>
                <a:ea typeface="+mj-ea"/>
              </a:rPr>
              <a:t>모바일</a:t>
            </a:r>
            <a:r>
              <a:rPr lang="ko-KR" altLang="en-US" sz="1200" dirty="0" smtClean="0">
                <a:latin typeface="+mj-ea"/>
                <a:ea typeface="+mj-ea"/>
              </a:rPr>
              <a:t> 신청이 어려우신 분들은 </a:t>
            </a:r>
            <a:r>
              <a:rPr lang="ko-KR" altLang="en-US" sz="1200" dirty="0" err="1" smtClean="0">
                <a:latin typeface="+mj-ea"/>
                <a:ea typeface="+mj-ea"/>
              </a:rPr>
              <a:t>혜화관</a:t>
            </a:r>
            <a:r>
              <a:rPr lang="ko-KR" altLang="en-US" sz="1200" dirty="0" smtClean="0">
                <a:latin typeface="+mj-ea"/>
                <a:ea typeface="+mj-ea"/>
              </a:rPr>
              <a:t> </a:t>
            </a:r>
            <a:r>
              <a:rPr lang="en-US" altLang="ko-KR" sz="1200" dirty="0" smtClean="0">
                <a:latin typeface="+mj-ea"/>
                <a:ea typeface="+mj-ea"/>
              </a:rPr>
              <a:t>1</a:t>
            </a:r>
            <a:r>
              <a:rPr lang="ko-KR" altLang="en-US" sz="1200" dirty="0" smtClean="0">
                <a:latin typeface="+mj-ea"/>
                <a:ea typeface="+mj-ea"/>
              </a:rPr>
              <a:t>층 국민은행 </a:t>
            </a:r>
            <a:r>
              <a:rPr lang="ko-KR" altLang="en-US" sz="1200" dirty="0" err="1" smtClean="0">
                <a:latin typeface="+mj-ea"/>
                <a:ea typeface="+mj-ea"/>
              </a:rPr>
              <a:t>동국대지점</a:t>
            </a:r>
            <a:r>
              <a:rPr lang="ko-KR" altLang="en-US" sz="1200" dirty="0" smtClean="0">
                <a:latin typeface="+mj-ea"/>
                <a:ea typeface="+mj-ea"/>
              </a:rPr>
              <a:t> 내방하여 </a:t>
            </a:r>
            <a:r>
              <a:rPr lang="ko-KR" altLang="en-US" sz="1200" dirty="0" smtClean="0">
                <a:solidFill>
                  <a:srgbClr val="FF0000"/>
                </a:solidFill>
                <a:latin typeface="+mj-ea"/>
                <a:ea typeface="+mj-ea"/>
              </a:rPr>
              <a:t>창구신청</a:t>
            </a:r>
            <a:endParaRPr lang="en-US" altLang="ko-KR" sz="120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 smtClean="0">
                <a:latin typeface="+mj-ea"/>
                <a:ea typeface="+mj-ea"/>
              </a:rPr>
              <a:t>    2) </a:t>
            </a:r>
            <a:r>
              <a:rPr lang="ko-KR" altLang="en-US" sz="1200" dirty="0" err="1" smtClean="0">
                <a:solidFill>
                  <a:srgbClr val="FF0000"/>
                </a:solidFill>
                <a:latin typeface="+mj-ea"/>
                <a:ea typeface="+mj-ea"/>
              </a:rPr>
              <a:t>모바일</a:t>
            </a:r>
            <a:r>
              <a:rPr lang="ko-KR" altLang="en-US" sz="1200" dirty="0" smtClean="0">
                <a:latin typeface="+mj-ea"/>
                <a:ea typeface="+mj-ea"/>
              </a:rPr>
              <a:t> </a:t>
            </a:r>
            <a:r>
              <a:rPr lang="ko-KR" altLang="en-US" sz="1200" dirty="0" err="1" smtClean="0">
                <a:solidFill>
                  <a:srgbClr val="FF0000"/>
                </a:solidFill>
                <a:latin typeface="+mj-ea"/>
                <a:ea typeface="+mj-ea"/>
              </a:rPr>
              <a:t>신청시</a:t>
            </a:r>
            <a:r>
              <a:rPr lang="ko-KR" altLang="en-US" sz="1200" dirty="0" smtClean="0">
                <a:latin typeface="+mj-ea"/>
                <a:ea typeface="+mj-ea"/>
              </a:rPr>
              <a:t> 은행 방문 </a:t>
            </a:r>
            <a:r>
              <a:rPr lang="ko-KR" altLang="en-US" sz="1200" dirty="0" smtClean="0">
                <a:solidFill>
                  <a:srgbClr val="FF0000"/>
                </a:solidFill>
                <a:latin typeface="+mj-ea"/>
                <a:ea typeface="+mj-ea"/>
              </a:rPr>
              <a:t>불필요</a:t>
            </a:r>
            <a:endParaRPr lang="en-US" altLang="ko-KR" sz="1200" dirty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rgbClr val="FF0000"/>
                </a:solidFill>
                <a:latin typeface="+mj-ea"/>
                <a:ea typeface="+mj-ea"/>
              </a:rPr>
              <a:t>★ </a:t>
            </a:r>
            <a:r>
              <a:rPr lang="en-US" altLang="ko-KR" sz="1200" dirty="0" smtClean="0">
                <a:latin typeface="+mj-ea"/>
                <a:ea typeface="+mj-ea"/>
              </a:rPr>
              <a:t>3) </a:t>
            </a:r>
            <a:r>
              <a:rPr lang="ko-KR" altLang="en-US" sz="1200" dirty="0" smtClean="0">
                <a:latin typeface="+mj-ea"/>
                <a:ea typeface="+mj-ea"/>
              </a:rPr>
              <a:t>국민은행의 경우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err="1" smtClean="0">
                <a:solidFill>
                  <a:srgbClr val="0000FF"/>
                </a:solidFill>
                <a:latin typeface="+mj-ea"/>
                <a:ea typeface="+mj-ea"/>
              </a:rPr>
              <a:t>유드림스</a:t>
            </a:r>
            <a:r>
              <a:rPr lang="ko-KR" altLang="en-US" sz="1200" dirty="0" smtClean="0">
                <a:solidFill>
                  <a:srgbClr val="0000FF"/>
                </a:solidFill>
                <a:latin typeface="+mj-ea"/>
                <a:ea typeface="+mj-ea"/>
              </a:rPr>
              <a:t> 동의 </a:t>
            </a:r>
            <a:r>
              <a:rPr lang="ko-KR" altLang="en-US" sz="1200" dirty="0" smtClean="0">
                <a:latin typeface="+mj-ea"/>
                <a:ea typeface="+mj-ea"/>
              </a:rPr>
              <a:t>선택한 날로부터 </a:t>
            </a:r>
            <a:r>
              <a:rPr lang="en-US" altLang="ko-KR" sz="1200" dirty="0" smtClean="0">
                <a:solidFill>
                  <a:srgbClr val="0000FF"/>
                </a:solidFill>
                <a:latin typeface="+mj-ea"/>
                <a:ea typeface="+mj-ea"/>
              </a:rPr>
              <a:t>(</a:t>
            </a:r>
            <a:r>
              <a:rPr lang="ko-KR" altLang="en-US" sz="1200" dirty="0" err="1" smtClean="0">
                <a:solidFill>
                  <a:srgbClr val="0000FF"/>
                </a:solidFill>
                <a:latin typeface="+mj-ea"/>
                <a:ea typeface="+mj-ea"/>
              </a:rPr>
              <a:t>평일기준</a:t>
            </a:r>
            <a:r>
              <a:rPr lang="en-US" altLang="ko-KR" sz="1200" dirty="0" smtClean="0">
                <a:solidFill>
                  <a:srgbClr val="0000FF"/>
                </a:solidFill>
                <a:latin typeface="+mj-ea"/>
                <a:ea typeface="+mj-ea"/>
              </a:rPr>
              <a:t>)+1</a:t>
            </a:r>
            <a:r>
              <a:rPr lang="ko-KR" altLang="en-US" sz="1200" dirty="0" smtClean="0">
                <a:solidFill>
                  <a:srgbClr val="0000FF"/>
                </a:solidFill>
                <a:latin typeface="+mj-ea"/>
                <a:ea typeface="+mj-ea"/>
              </a:rPr>
              <a:t>일 후 </a:t>
            </a:r>
            <a:r>
              <a:rPr lang="ko-KR" altLang="en-US" sz="1200" dirty="0" err="1" smtClean="0">
                <a:solidFill>
                  <a:srgbClr val="0000FF"/>
                </a:solidFill>
                <a:latin typeface="+mj-ea"/>
                <a:ea typeface="+mj-ea"/>
              </a:rPr>
              <a:t>모바일</a:t>
            </a:r>
            <a:r>
              <a:rPr lang="ko-KR" altLang="en-US" sz="1200" dirty="0" smtClean="0">
                <a:solidFill>
                  <a:srgbClr val="0000FF"/>
                </a:solidFill>
                <a:latin typeface="+mj-ea"/>
                <a:ea typeface="+mj-ea"/>
              </a:rPr>
              <a:t> 또는 방문신청 가능</a:t>
            </a:r>
            <a:endParaRPr lang="en-US" altLang="ko-KR" sz="1200" dirty="0" smtClean="0">
              <a:solidFill>
                <a:srgbClr val="0000FF"/>
              </a:solidFill>
              <a:latin typeface="+mj-ea"/>
              <a:ea typeface="+mj-ea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+mj-ea"/>
                <a:ea typeface="+mj-ea"/>
              </a:rPr>
              <a:t> </a:t>
            </a:r>
            <a:r>
              <a:rPr lang="en-US" altLang="ko-KR" sz="1200" dirty="0" smtClean="0">
                <a:latin typeface="+mj-ea"/>
                <a:ea typeface="+mj-ea"/>
              </a:rPr>
              <a:t>       </a:t>
            </a:r>
            <a:r>
              <a:rPr lang="ko-KR" altLang="en-US" sz="1200" dirty="0" smtClean="0">
                <a:latin typeface="+mj-ea"/>
                <a:ea typeface="+mj-ea"/>
              </a:rPr>
              <a:t>예</a:t>
            </a:r>
            <a:r>
              <a:rPr lang="en-US" altLang="ko-KR" sz="1200" dirty="0" smtClean="0">
                <a:latin typeface="+mj-ea"/>
                <a:ea typeface="+mj-ea"/>
              </a:rPr>
              <a:t>1) 2019</a:t>
            </a:r>
            <a:r>
              <a:rPr lang="ko-KR" altLang="en-US" sz="1200" dirty="0" smtClean="0">
                <a:latin typeface="+mj-ea"/>
                <a:ea typeface="+mj-ea"/>
              </a:rPr>
              <a:t>년 </a:t>
            </a:r>
            <a:r>
              <a:rPr lang="en-US" altLang="ko-KR" sz="1200" dirty="0" smtClean="0">
                <a:latin typeface="+mj-ea"/>
                <a:ea typeface="+mj-ea"/>
              </a:rPr>
              <a:t>9</a:t>
            </a:r>
            <a:r>
              <a:rPr lang="ko-KR" altLang="en-US" sz="1200" dirty="0" smtClean="0">
                <a:latin typeface="+mj-ea"/>
                <a:ea typeface="+mj-ea"/>
              </a:rPr>
              <a:t>월 </a:t>
            </a:r>
            <a:r>
              <a:rPr lang="en-US" altLang="ko-KR" sz="1200" dirty="0" smtClean="0">
                <a:latin typeface="+mj-ea"/>
                <a:ea typeface="+mj-ea"/>
              </a:rPr>
              <a:t>2</a:t>
            </a:r>
            <a:r>
              <a:rPr lang="ko-KR" altLang="en-US" sz="1200" dirty="0" smtClean="0">
                <a:latin typeface="+mj-ea"/>
                <a:ea typeface="+mj-ea"/>
              </a:rPr>
              <a:t>일 </a:t>
            </a:r>
            <a:r>
              <a:rPr lang="ko-KR" altLang="en-US" sz="1200" dirty="0" err="1" smtClean="0">
                <a:latin typeface="+mj-ea"/>
                <a:ea typeface="+mj-ea"/>
              </a:rPr>
              <a:t>유드림스</a:t>
            </a:r>
            <a:r>
              <a:rPr lang="ko-KR" altLang="en-US" sz="1200" dirty="0" smtClean="0">
                <a:latin typeface="+mj-ea"/>
                <a:ea typeface="+mj-ea"/>
              </a:rPr>
              <a:t> 동의 → </a:t>
            </a:r>
            <a:r>
              <a:rPr lang="en-US" altLang="ko-KR" sz="1200" dirty="0" smtClean="0">
                <a:latin typeface="+mj-ea"/>
                <a:ea typeface="+mj-ea"/>
              </a:rPr>
              <a:t>2019</a:t>
            </a:r>
            <a:r>
              <a:rPr lang="ko-KR" altLang="en-US" sz="1200" dirty="0" smtClean="0">
                <a:latin typeface="+mj-ea"/>
                <a:ea typeface="+mj-ea"/>
              </a:rPr>
              <a:t>년 </a:t>
            </a:r>
            <a:r>
              <a:rPr lang="en-US" altLang="ko-KR" sz="1200" dirty="0" smtClean="0">
                <a:latin typeface="+mj-ea"/>
                <a:ea typeface="+mj-ea"/>
              </a:rPr>
              <a:t>9</a:t>
            </a:r>
            <a:r>
              <a:rPr lang="ko-KR" altLang="en-US" sz="1200" dirty="0" smtClean="0">
                <a:latin typeface="+mj-ea"/>
                <a:ea typeface="+mj-ea"/>
              </a:rPr>
              <a:t>월 </a:t>
            </a:r>
            <a:r>
              <a:rPr lang="en-US" altLang="ko-KR" sz="1200" dirty="0" smtClean="0">
                <a:latin typeface="+mj-ea"/>
                <a:ea typeface="+mj-ea"/>
              </a:rPr>
              <a:t>3</a:t>
            </a:r>
            <a:r>
              <a:rPr lang="ko-KR" altLang="en-US" sz="1200" dirty="0" smtClean="0">
                <a:latin typeface="+mj-ea"/>
                <a:ea typeface="+mj-ea"/>
              </a:rPr>
              <a:t>일 이후 신청 가능</a:t>
            </a:r>
            <a:endParaRPr lang="en-US" altLang="ko-KR" sz="1200" dirty="0" smtClean="0">
              <a:latin typeface="+mj-ea"/>
              <a:ea typeface="+mj-ea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 smtClean="0">
                <a:latin typeface="+mj-ea"/>
                <a:ea typeface="+mj-ea"/>
              </a:rPr>
              <a:t>        </a:t>
            </a:r>
            <a:r>
              <a:rPr lang="ko-KR" altLang="en-US" sz="1200" dirty="0" smtClean="0">
                <a:latin typeface="+mj-ea"/>
                <a:ea typeface="+mj-ea"/>
              </a:rPr>
              <a:t>예</a:t>
            </a:r>
            <a:r>
              <a:rPr lang="en-US" altLang="ko-KR" sz="1200" dirty="0" smtClean="0">
                <a:latin typeface="+mj-ea"/>
                <a:ea typeface="+mj-ea"/>
              </a:rPr>
              <a:t>2) 2019</a:t>
            </a:r>
            <a:r>
              <a:rPr lang="ko-KR" altLang="en-US" sz="1200" dirty="0" smtClean="0">
                <a:latin typeface="+mj-ea"/>
                <a:ea typeface="+mj-ea"/>
              </a:rPr>
              <a:t>년 </a:t>
            </a:r>
            <a:r>
              <a:rPr lang="en-US" altLang="ko-KR" sz="1200" dirty="0" smtClean="0">
                <a:latin typeface="+mj-ea"/>
                <a:ea typeface="+mj-ea"/>
              </a:rPr>
              <a:t>9</a:t>
            </a:r>
            <a:r>
              <a:rPr lang="ko-KR" altLang="en-US" sz="1200" dirty="0" smtClean="0">
                <a:latin typeface="+mj-ea"/>
                <a:ea typeface="+mj-ea"/>
              </a:rPr>
              <a:t>월 </a:t>
            </a:r>
            <a:r>
              <a:rPr lang="en-US" altLang="ko-KR" sz="1200" dirty="0" smtClean="0">
                <a:latin typeface="+mj-ea"/>
                <a:ea typeface="+mj-ea"/>
              </a:rPr>
              <a:t>7</a:t>
            </a:r>
            <a:r>
              <a:rPr lang="ko-KR" altLang="en-US" sz="1200" dirty="0" smtClean="0">
                <a:latin typeface="+mj-ea"/>
                <a:ea typeface="+mj-ea"/>
              </a:rPr>
              <a:t>일</a:t>
            </a:r>
            <a:r>
              <a:rPr lang="en-US" altLang="ko-KR" sz="1200" dirty="0" smtClean="0">
                <a:latin typeface="+mj-ea"/>
                <a:ea typeface="+mj-ea"/>
              </a:rPr>
              <a:t>(</a:t>
            </a:r>
            <a:r>
              <a:rPr lang="ko-KR" altLang="en-US" sz="1200" dirty="0" smtClean="0">
                <a:latin typeface="+mj-ea"/>
                <a:ea typeface="+mj-ea"/>
              </a:rPr>
              <a:t>또는 </a:t>
            </a:r>
            <a:r>
              <a:rPr lang="en-US" altLang="ko-KR" sz="1200" dirty="0" smtClean="0">
                <a:latin typeface="+mj-ea"/>
                <a:ea typeface="+mj-ea"/>
              </a:rPr>
              <a:t>8</a:t>
            </a:r>
            <a:r>
              <a:rPr lang="ko-KR" altLang="en-US" sz="1200" dirty="0" smtClean="0">
                <a:latin typeface="+mj-ea"/>
                <a:ea typeface="+mj-ea"/>
              </a:rPr>
              <a:t>일</a:t>
            </a:r>
            <a:r>
              <a:rPr lang="en-US" altLang="ko-KR" sz="1200" dirty="0" smtClean="0">
                <a:latin typeface="+mj-ea"/>
                <a:ea typeface="+mj-ea"/>
              </a:rPr>
              <a:t>)</a:t>
            </a:r>
            <a:r>
              <a:rPr lang="ko-KR" altLang="en-US" sz="1200" dirty="0" smtClean="0">
                <a:latin typeface="+mj-ea"/>
                <a:ea typeface="+mj-ea"/>
              </a:rPr>
              <a:t> </a:t>
            </a:r>
            <a:r>
              <a:rPr lang="ko-KR" altLang="en-US" sz="1200" dirty="0" err="1" smtClean="0">
                <a:latin typeface="+mj-ea"/>
                <a:ea typeface="+mj-ea"/>
              </a:rPr>
              <a:t>유드림스</a:t>
            </a:r>
            <a:r>
              <a:rPr lang="ko-KR" altLang="en-US" sz="1200" dirty="0" smtClean="0">
                <a:latin typeface="+mj-ea"/>
                <a:ea typeface="+mj-ea"/>
              </a:rPr>
              <a:t> 동의 → </a:t>
            </a:r>
            <a:r>
              <a:rPr lang="en-US" altLang="ko-KR" sz="1200" dirty="0" smtClean="0">
                <a:latin typeface="+mj-ea"/>
                <a:ea typeface="+mj-ea"/>
              </a:rPr>
              <a:t>2019</a:t>
            </a:r>
            <a:r>
              <a:rPr lang="ko-KR" altLang="en-US" sz="1200" dirty="0" smtClean="0">
                <a:latin typeface="+mj-ea"/>
                <a:ea typeface="+mj-ea"/>
              </a:rPr>
              <a:t>년 </a:t>
            </a:r>
            <a:r>
              <a:rPr lang="en-US" altLang="ko-KR" sz="1200" dirty="0" smtClean="0">
                <a:latin typeface="+mj-ea"/>
                <a:ea typeface="+mj-ea"/>
              </a:rPr>
              <a:t>9</a:t>
            </a:r>
            <a:r>
              <a:rPr lang="ko-KR" altLang="en-US" sz="1200" dirty="0" smtClean="0">
                <a:latin typeface="+mj-ea"/>
                <a:ea typeface="+mj-ea"/>
              </a:rPr>
              <a:t>월 </a:t>
            </a:r>
            <a:r>
              <a:rPr lang="en-US" altLang="ko-KR" sz="1200" dirty="0" smtClean="0">
                <a:latin typeface="+mj-ea"/>
                <a:ea typeface="+mj-ea"/>
              </a:rPr>
              <a:t>10</a:t>
            </a:r>
            <a:r>
              <a:rPr lang="ko-KR" altLang="en-US" sz="1200" dirty="0" smtClean="0">
                <a:latin typeface="+mj-ea"/>
                <a:ea typeface="+mj-ea"/>
              </a:rPr>
              <a:t>일 이후 신청 가능</a:t>
            </a:r>
            <a:endParaRPr lang="en-US" altLang="ko-KR" sz="1200" dirty="0" smtClean="0">
              <a:latin typeface="+mj-ea"/>
              <a:ea typeface="+mj-ea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1475657" y="5868782"/>
            <a:ext cx="1800200" cy="720083"/>
            <a:chOff x="1475658" y="6017989"/>
            <a:chExt cx="1800200" cy="720083"/>
          </a:xfrm>
        </p:grpSpPr>
        <p:sp>
          <p:nvSpPr>
            <p:cNvPr id="4" name="설명선 3(강조선) 3"/>
            <p:cNvSpPr/>
            <p:nvPr/>
          </p:nvSpPr>
          <p:spPr>
            <a:xfrm rot="16200000">
              <a:off x="2230977" y="5262670"/>
              <a:ext cx="289561" cy="1800200"/>
            </a:xfrm>
            <a:prstGeom prst="accentCallout3">
              <a:avLst>
                <a:gd name="adj1" fmla="val 18750"/>
                <a:gd name="adj2" fmla="val -8333"/>
                <a:gd name="adj3" fmla="val 45224"/>
                <a:gd name="adj4" fmla="val -10658"/>
                <a:gd name="adj5" fmla="val 43233"/>
                <a:gd name="adj6" fmla="val -97449"/>
                <a:gd name="adj7" fmla="val 55852"/>
                <a:gd name="adj8" fmla="val -98306"/>
              </a:avLst>
            </a:prstGeom>
            <a:noFill/>
            <a:ln w="19050">
              <a:solidFill>
                <a:srgbClr val="FF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7" name="타원 6"/>
            <p:cNvSpPr/>
            <p:nvPr/>
          </p:nvSpPr>
          <p:spPr>
            <a:xfrm>
              <a:off x="2458252" y="6377665"/>
              <a:ext cx="529572" cy="360407"/>
            </a:xfrm>
            <a:prstGeom prst="ellipse">
              <a:avLst/>
            </a:prstGeom>
            <a:solidFill>
              <a:srgbClr val="D2E800"/>
            </a:solidFill>
            <a:ln>
              <a:solidFill>
                <a:srgbClr val="D2E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483768" y="6411070"/>
              <a:ext cx="5040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주말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328658" y="6262569"/>
            <a:ext cx="1845884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+mj-ea"/>
                <a:ea typeface="+mj-ea"/>
              </a:rPr>
              <a:t>9</a:t>
            </a:r>
            <a:r>
              <a:rPr lang="ko-KR" altLang="en-US" sz="1200" b="1" dirty="0" smtClean="0">
                <a:latin typeface="+mj-ea"/>
                <a:ea typeface="+mj-ea"/>
              </a:rPr>
              <a:t>월 </a:t>
            </a:r>
            <a:r>
              <a:rPr lang="en-US" altLang="ko-KR" sz="1200" b="1" dirty="0" smtClean="0">
                <a:latin typeface="+mj-ea"/>
                <a:ea typeface="+mj-ea"/>
              </a:rPr>
              <a:t>9</a:t>
            </a:r>
            <a:r>
              <a:rPr lang="ko-KR" altLang="en-US" sz="1200" b="1" dirty="0" smtClean="0">
                <a:latin typeface="+mj-ea"/>
                <a:ea typeface="+mj-ea"/>
              </a:rPr>
              <a:t>일</a:t>
            </a:r>
            <a:r>
              <a:rPr lang="en-US" altLang="ko-KR" sz="1200" b="1" dirty="0" smtClean="0">
                <a:latin typeface="+mj-ea"/>
                <a:ea typeface="+mj-ea"/>
              </a:rPr>
              <a:t>(</a:t>
            </a:r>
            <a:r>
              <a:rPr lang="ko-KR" altLang="en-US" sz="1200" b="1" dirty="0" smtClean="0">
                <a:latin typeface="+mj-ea"/>
                <a:ea typeface="+mj-ea"/>
              </a:rPr>
              <a:t>월요일</a:t>
            </a:r>
            <a:r>
              <a:rPr lang="en-US" altLang="ko-KR" sz="1200" b="1" dirty="0" smtClean="0">
                <a:latin typeface="+mj-ea"/>
                <a:ea typeface="+mj-ea"/>
              </a:rPr>
              <a:t>)+1</a:t>
            </a:r>
            <a:r>
              <a:rPr lang="ko-KR" altLang="en-US" sz="1200" b="1" dirty="0" smtClean="0">
                <a:latin typeface="+mj-ea"/>
                <a:ea typeface="+mj-ea"/>
              </a:rPr>
              <a:t>일 </a:t>
            </a:r>
            <a:r>
              <a:rPr lang="en-US" altLang="ko-KR" sz="1200" b="1" dirty="0" smtClean="0">
                <a:latin typeface="+mj-ea"/>
                <a:ea typeface="+mj-ea"/>
              </a:rPr>
              <a:t>=</a:t>
            </a:r>
            <a:endParaRPr lang="ko-KR" altLang="en-US" sz="1200" b="1" dirty="0">
              <a:latin typeface="+mj-ea"/>
              <a:ea typeface="+mj-ea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4540276" y="5873974"/>
            <a:ext cx="1601852" cy="714891"/>
            <a:chOff x="1403649" y="6017990"/>
            <a:chExt cx="1601852" cy="714891"/>
          </a:xfrm>
        </p:grpSpPr>
        <p:sp>
          <p:nvSpPr>
            <p:cNvPr id="16" name="설명선 3(강조선) 15"/>
            <p:cNvSpPr/>
            <p:nvPr/>
          </p:nvSpPr>
          <p:spPr>
            <a:xfrm rot="16200000">
              <a:off x="2053553" y="5368086"/>
              <a:ext cx="284369" cy="1584177"/>
            </a:xfrm>
            <a:prstGeom prst="accentCallout3">
              <a:avLst>
                <a:gd name="adj1" fmla="val 18750"/>
                <a:gd name="adj2" fmla="val -8333"/>
                <a:gd name="adj3" fmla="val 45224"/>
                <a:gd name="adj4" fmla="val -10658"/>
                <a:gd name="adj5" fmla="val 43233"/>
                <a:gd name="adj6" fmla="val -97449"/>
                <a:gd name="adj7" fmla="val 55852"/>
                <a:gd name="adj8" fmla="val -98306"/>
              </a:avLst>
            </a:prstGeom>
            <a:noFill/>
            <a:ln w="19050">
              <a:solidFill>
                <a:srgbClr val="FF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7" name="타원 16"/>
            <p:cNvSpPr/>
            <p:nvPr/>
          </p:nvSpPr>
          <p:spPr>
            <a:xfrm>
              <a:off x="2284074" y="6386772"/>
              <a:ext cx="721427" cy="346109"/>
            </a:xfrm>
            <a:prstGeom prst="ellipse">
              <a:avLst/>
            </a:prstGeom>
            <a:solidFill>
              <a:srgbClr val="D2E800"/>
            </a:solidFill>
            <a:ln>
              <a:solidFill>
                <a:srgbClr val="D2E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311014" y="6400412"/>
              <a:ext cx="6675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화요일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554" y="3457161"/>
            <a:ext cx="1080120" cy="1056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359721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모서리가 둥근 직사각형 44"/>
          <p:cNvSpPr/>
          <p:nvPr/>
        </p:nvSpPr>
        <p:spPr>
          <a:xfrm>
            <a:off x="395536" y="1268760"/>
            <a:ext cx="8208600" cy="5321920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buBlip>
                <a:blip r:embed="rId3"/>
              </a:buBlip>
            </a:pPr>
            <a:endParaRPr lang="en-US" altLang="ko-KR" sz="8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+mj-ea"/>
              <a:ea typeface="+mj-ea"/>
            </a:endParaRPr>
          </a:p>
          <a:p>
            <a:endParaRPr lang="en-US" altLang="ko-KR" sz="8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+mj-ea"/>
              <a:ea typeface="+mj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95536" y="131159"/>
            <a:ext cx="56887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ko-KR" alt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일반형 학생증 발급안내 </a:t>
            </a:r>
            <a:r>
              <a:rPr lang="ko-KR" alt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▶</a:t>
            </a:r>
            <a:r>
              <a:rPr lang="en-US" altLang="ko-KR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r>
              <a:rPr lang="ko-KR" alt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학생</a:t>
            </a:r>
            <a:r>
              <a:rPr lang="en-US" altLang="ko-KR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CS</a:t>
            </a:r>
            <a:r>
              <a:rPr lang="ko-KR" alt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센터 </a:t>
            </a:r>
            <a:endParaRPr lang="ko-KR" altLang="en-US" sz="2400" kern="0" dirty="0">
              <a:solidFill>
                <a:srgbClr val="002060"/>
              </a:solidFill>
              <a:latin typeface="+mj-ea"/>
              <a:ea typeface="+mj-ea"/>
              <a:cs typeface="-윤고딕140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505351" y="2041026"/>
            <a:ext cx="7955080" cy="4052270"/>
          </a:xfrm>
          <a:prstGeom prst="roundRect">
            <a:avLst>
              <a:gd name="adj" fmla="val 6036"/>
            </a:avLst>
          </a:prstGeom>
          <a:solidFill>
            <a:schemeClr val="bg1"/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1400" kern="0" dirty="0" smtClean="0">
              <a:solidFill>
                <a:schemeClr val="accent1">
                  <a:lumMod val="10000"/>
                </a:schemeClr>
              </a:solidFill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ko-KR" altLang="en-US" sz="1400" kern="0" dirty="0" smtClean="0">
                <a:latin typeface="+mj-ea"/>
                <a:ea typeface="+mj-ea"/>
              </a:rPr>
              <a:t> </a:t>
            </a:r>
            <a:endParaRPr kumimoji="0" lang="en-US" altLang="ko-KR" sz="1400" kern="0" dirty="0" smtClean="0">
              <a:solidFill>
                <a:schemeClr val="accent1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모서리가 둥근 직사각형 44"/>
          <p:cNvSpPr/>
          <p:nvPr/>
        </p:nvSpPr>
        <p:spPr>
          <a:xfrm>
            <a:off x="549489" y="934074"/>
            <a:ext cx="3518455" cy="504056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일반형 학생증 신청방법 </a:t>
            </a:r>
            <a:endParaRPr lang="ko-KR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3779912" y="2618285"/>
            <a:ext cx="1601741" cy="143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839877" y="3073037"/>
            <a:ext cx="1067827" cy="1399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510584" y="1561460"/>
            <a:ext cx="7978504" cy="411732"/>
          </a:xfrm>
          <a:prstGeom prst="roundRect">
            <a:avLst>
              <a:gd name="adj" fmla="val 6036"/>
            </a:avLst>
          </a:prstGeom>
          <a:solidFill>
            <a:srgbClr val="D1D612"/>
          </a:solidFill>
          <a:ln w="28575" cap="flat" cmpd="sng" algn="ctr">
            <a:solidFill>
              <a:srgbClr val="D1D612"/>
            </a:solidFill>
            <a:prstDash val="solid"/>
          </a:ln>
          <a:effectLst/>
        </p:spPr>
        <p:txBody>
          <a:bodyPr rtlCol="0" anchor="ctr"/>
          <a:lstStyle/>
          <a:p>
            <a:pPr lvl="0" algn="ctr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defRPr/>
            </a:pPr>
            <a:r>
              <a:rPr kumimoji="0" lang="en-US" altLang="ko-KR" sz="1500" b="1" kern="0" dirty="0">
                <a:solidFill>
                  <a:srgbClr val="683D2E"/>
                </a:solidFill>
                <a:latin typeface="+mj-ea"/>
                <a:ea typeface="+mj-ea"/>
              </a:rPr>
              <a:t>1</a:t>
            </a:r>
            <a:r>
              <a:rPr kumimoji="0" lang="en-US" altLang="ko-KR" sz="1500" b="1" kern="0" dirty="0" smtClean="0">
                <a:solidFill>
                  <a:srgbClr val="683D2E"/>
                </a:solidFill>
                <a:latin typeface="+mj-ea"/>
                <a:ea typeface="+mj-ea"/>
              </a:rPr>
              <a:t>. UDRIMS </a:t>
            </a:r>
            <a:r>
              <a:rPr kumimoji="0" lang="ko-KR" altLang="en-US" sz="1500" b="1" kern="0" dirty="0" smtClean="0">
                <a:solidFill>
                  <a:srgbClr val="683D2E"/>
                </a:solidFill>
                <a:latin typeface="+mj-ea"/>
                <a:ea typeface="+mj-ea"/>
              </a:rPr>
              <a:t>수강신청 </a:t>
            </a:r>
            <a:r>
              <a:rPr kumimoji="0" lang="en-US" altLang="ko-KR" sz="1500" b="1" kern="0" dirty="0">
                <a:solidFill>
                  <a:srgbClr val="683D2E"/>
                </a:solidFill>
                <a:latin typeface="+mj-ea"/>
                <a:ea typeface="+mj-ea"/>
              </a:rPr>
              <a:t>“</a:t>
            </a:r>
            <a:r>
              <a:rPr kumimoji="0" lang="ko-KR" altLang="en-US" sz="1500" b="1" kern="0" dirty="0">
                <a:solidFill>
                  <a:srgbClr val="683D2E"/>
                </a:solidFill>
                <a:latin typeface="+mj-ea"/>
                <a:ea typeface="+mj-ea"/>
              </a:rPr>
              <a:t>개인정보 수집 이용 제공에 대한 일괄 동의</a:t>
            </a:r>
            <a:r>
              <a:rPr kumimoji="0" lang="en-US" altLang="ko-KR" sz="1500" b="1" kern="0" dirty="0">
                <a:solidFill>
                  <a:srgbClr val="683D2E"/>
                </a:solidFill>
                <a:latin typeface="+mj-ea"/>
                <a:ea typeface="+mj-ea"/>
              </a:rPr>
              <a:t>” (</a:t>
            </a:r>
            <a:r>
              <a:rPr kumimoji="0" lang="ko-KR" altLang="en-US" sz="1500" b="1" kern="0" dirty="0" err="1">
                <a:solidFill>
                  <a:srgbClr val="683D2E"/>
                </a:solidFill>
                <a:latin typeface="+mj-ea"/>
                <a:ea typeface="+mj-ea"/>
              </a:rPr>
              <a:t>팝업창</a:t>
            </a:r>
            <a:r>
              <a:rPr kumimoji="0" lang="en-US" altLang="ko-KR" sz="1500" b="1" kern="0" dirty="0">
                <a:solidFill>
                  <a:srgbClr val="683D2E"/>
                </a:solidFill>
                <a:latin typeface="+mj-ea"/>
                <a:ea typeface="+mj-ea"/>
              </a:rPr>
              <a:t>)</a:t>
            </a:r>
          </a:p>
        </p:txBody>
      </p:sp>
      <p:sp>
        <p:nvSpPr>
          <p:cNvPr id="48" name="포인트가 5개인 별 47"/>
          <p:cNvSpPr/>
          <p:nvPr/>
        </p:nvSpPr>
        <p:spPr>
          <a:xfrm>
            <a:off x="7793798" y="1186102"/>
            <a:ext cx="522618" cy="514357"/>
          </a:xfrm>
          <a:prstGeom prst="star5">
            <a:avLst>
              <a:gd name="adj" fmla="val 20325"/>
              <a:gd name="hf" fmla="val 105146"/>
              <a:gd name="vf" fmla="val 11055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602213" y="6154067"/>
            <a:ext cx="7886875" cy="351336"/>
          </a:xfrm>
          <a:prstGeom prst="roundRect">
            <a:avLst>
              <a:gd name="adj" fmla="val 2332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lnSpc>
                <a:spcPct val="150000"/>
              </a:lnSpc>
              <a:buClr>
                <a:srgbClr val="C00000"/>
              </a:buClr>
              <a:buBlip>
                <a:blip r:embed="rId3"/>
              </a:buBlip>
            </a:pPr>
            <a:r>
              <a:rPr lang="ko-KR" altLang="en-US" sz="1300" b="1" dirty="0" smtClean="0">
                <a:latin typeface="+mj-ea"/>
                <a:ea typeface="+mj-ea"/>
              </a:rPr>
              <a:t>  개인정보 </a:t>
            </a:r>
            <a:r>
              <a:rPr lang="ko-KR" altLang="en-US" sz="1300" b="1" dirty="0">
                <a:latin typeface="+mj-ea"/>
                <a:ea typeface="+mj-ea"/>
              </a:rPr>
              <a:t>수집 </a:t>
            </a:r>
            <a:r>
              <a:rPr lang="ko-KR" altLang="en-US" sz="1300" b="1" dirty="0" smtClean="0">
                <a:latin typeface="+mj-ea"/>
                <a:ea typeface="+mj-ea"/>
              </a:rPr>
              <a:t>이용 </a:t>
            </a:r>
            <a:r>
              <a:rPr lang="en-US" altLang="ko-KR" sz="1300" b="1" dirty="0" smtClean="0">
                <a:latin typeface="+mj-ea"/>
                <a:ea typeface="+mj-ea"/>
              </a:rPr>
              <a:t>(</a:t>
            </a:r>
            <a:r>
              <a:rPr lang="ko-KR" altLang="en-US" sz="1300" b="1" dirty="0" smtClean="0">
                <a:latin typeface="+mj-ea"/>
                <a:ea typeface="+mj-ea"/>
              </a:rPr>
              <a:t>학생증 발급유무</a:t>
            </a:r>
            <a:r>
              <a:rPr lang="en-US" altLang="ko-KR" sz="1300" b="1" dirty="0" smtClean="0">
                <a:latin typeface="+mj-ea"/>
                <a:ea typeface="+mj-ea"/>
              </a:rPr>
              <a:t>)</a:t>
            </a:r>
            <a:r>
              <a:rPr lang="ko-KR" altLang="en-US" sz="1300" b="1" dirty="0" smtClean="0">
                <a:latin typeface="+mj-ea"/>
                <a:ea typeface="+mj-ea"/>
              </a:rPr>
              <a:t> </a:t>
            </a:r>
            <a:r>
              <a:rPr lang="en-US" altLang="ko-KR" sz="1300" b="1" dirty="0" smtClean="0">
                <a:latin typeface="+mj-ea"/>
                <a:ea typeface="+mj-ea"/>
              </a:rPr>
              <a:t>- </a:t>
            </a:r>
            <a:r>
              <a:rPr lang="ko-KR" altLang="en-US" sz="1300" b="1" dirty="0" smtClean="0">
                <a:latin typeface="+mj-ea"/>
                <a:ea typeface="+mj-ea"/>
              </a:rPr>
              <a:t>동의 </a:t>
            </a:r>
            <a:r>
              <a:rPr lang="en-US" altLang="ko-KR" sz="1300" b="1" dirty="0" smtClean="0">
                <a:latin typeface="+mj-ea"/>
                <a:ea typeface="+mj-ea"/>
              </a:rPr>
              <a:t>/ </a:t>
            </a:r>
            <a:r>
              <a:rPr lang="ko-KR" altLang="en-US" sz="1300" b="1" dirty="0" smtClean="0">
                <a:latin typeface="+mj-ea"/>
                <a:ea typeface="+mj-ea"/>
              </a:rPr>
              <a:t>개인정보 제</a:t>
            </a:r>
            <a:r>
              <a:rPr lang="en-US" altLang="ko-KR" sz="1300" b="1" dirty="0" smtClean="0">
                <a:latin typeface="+mj-ea"/>
                <a:ea typeface="+mj-ea"/>
              </a:rPr>
              <a:t>3</a:t>
            </a:r>
            <a:r>
              <a:rPr lang="ko-KR" altLang="en-US" sz="1300" b="1" dirty="0" err="1" smtClean="0">
                <a:latin typeface="+mj-ea"/>
                <a:ea typeface="+mj-ea"/>
              </a:rPr>
              <a:t>자제공</a:t>
            </a:r>
            <a:r>
              <a:rPr lang="ko-KR" altLang="en-US" sz="1300" b="1" dirty="0" smtClean="0">
                <a:latin typeface="+mj-ea"/>
                <a:ea typeface="+mj-ea"/>
              </a:rPr>
              <a:t> </a:t>
            </a:r>
            <a:r>
              <a:rPr lang="en-US" altLang="ko-KR" sz="1300" b="1" dirty="0" smtClean="0">
                <a:latin typeface="+mj-ea"/>
                <a:ea typeface="+mj-ea"/>
              </a:rPr>
              <a:t>(</a:t>
            </a:r>
            <a:r>
              <a:rPr lang="ko-KR" altLang="en-US" sz="1300" b="1" dirty="0" smtClean="0">
                <a:latin typeface="+mj-ea"/>
                <a:ea typeface="+mj-ea"/>
              </a:rPr>
              <a:t>학생증 체크카드이용</a:t>
            </a:r>
            <a:r>
              <a:rPr lang="en-US" altLang="ko-KR" sz="1300" b="1" dirty="0" smtClean="0">
                <a:latin typeface="+mj-ea"/>
                <a:ea typeface="+mj-ea"/>
              </a:rPr>
              <a:t>)</a:t>
            </a:r>
            <a:r>
              <a:rPr lang="ko-KR" altLang="en-US" sz="1300" b="1" dirty="0" smtClean="0">
                <a:latin typeface="+mj-ea"/>
                <a:ea typeface="+mj-ea"/>
              </a:rPr>
              <a:t> </a:t>
            </a:r>
            <a:r>
              <a:rPr lang="en-US" altLang="ko-KR" sz="1300" b="1" dirty="0" smtClean="0">
                <a:latin typeface="+mj-ea"/>
                <a:ea typeface="+mj-ea"/>
              </a:rPr>
              <a:t>– </a:t>
            </a:r>
            <a:r>
              <a:rPr lang="ko-KR" altLang="en-US" sz="1300" b="1" dirty="0" err="1">
                <a:latin typeface="+mj-ea"/>
                <a:ea typeface="+mj-ea"/>
              </a:rPr>
              <a:t>비</a:t>
            </a:r>
            <a:r>
              <a:rPr lang="ko-KR" altLang="en-US" sz="1300" b="1" dirty="0" err="1" smtClean="0">
                <a:latin typeface="+mj-ea"/>
                <a:ea typeface="+mj-ea"/>
              </a:rPr>
              <a:t>동의</a:t>
            </a:r>
            <a:endParaRPr lang="en-US" altLang="ko-KR" sz="1300" b="1" dirty="0">
              <a:latin typeface="+mj-ea"/>
              <a:ea typeface="+mj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549489" y="2026522"/>
            <a:ext cx="7862511" cy="4042268"/>
            <a:chOff x="549489" y="2026522"/>
            <a:chExt cx="7862511" cy="4042268"/>
          </a:xfrm>
        </p:grpSpPr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782" y="2114078"/>
              <a:ext cx="7858218" cy="3954712"/>
            </a:xfrm>
            <a:prstGeom prst="rect">
              <a:avLst/>
            </a:prstGeom>
          </p:spPr>
        </p:pic>
        <p:grpSp>
          <p:nvGrpSpPr>
            <p:cNvPr id="6" name="그룹 5"/>
            <p:cNvGrpSpPr/>
            <p:nvPr/>
          </p:nvGrpSpPr>
          <p:grpSpPr>
            <a:xfrm>
              <a:off x="2677622" y="2026522"/>
              <a:ext cx="647215" cy="360040"/>
              <a:chOff x="2699792" y="2060848"/>
              <a:chExt cx="647215" cy="360040"/>
            </a:xfrm>
          </p:grpSpPr>
          <p:sp>
            <p:nvSpPr>
              <p:cNvPr id="27" name="직사각형 26"/>
              <p:cNvSpPr/>
              <p:nvPr/>
            </p:nvSpPr>
            <p:spPr>
              <a:xfrm>
                <a:off x="2843808" y="2272428"/>
                <a:ext cx="503199" cy="148460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25" name="타원 24"/>
              <p:cNvSpPr/>
              <p:nvPr/>
            </p:nvSpPr>
            <p:spPr>
              <a:xfrm>
                <a:off x="2699792" y="2060848"/>
                <a:ext cx="216024" cy="21806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</a:p>
            </p:txBody>
          </p:sp>
        </p:grpSp>
        <p:grpSp>
          <p:nvGrpSpPr>
            <p:cNvPr id="7" name="그룹 6"/>
            <p:cNvGrpSpPr/>
            <p:nvPr/>
          </p:nvGrpSpPr>
          <p:grpSpPr>
            <a:xfrm>
              <a:off x="2222035" y="2180887"/>
              <a:ext cx="591471" cy="305473"/>
              <a:chOff x="2259554" y="2202935"/>
              <a:chExt cx="591471" cy="305473"/>
            </a:xfrm>
          </p:grpSpPr>
          <p:sp>
            <p:nvSpPr>
              <p:cNvPr id="28" name="직사각형 27"/>
              <p:cNvSpPr/>
              <p:nvPr/>
            </p:nvSpPr>
            <p:spPr>
              <a:xfrm>
                <a:off x="2414588" y="2369295"/>
                <a:ext cx="436437" cy="139113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31" name="타원 30"/>
              <p:cNvSpPr/>
              <p:nvPr/>
            </p:nvSpPr>
            <p:spPr>
              <a:xfrm>
                <a:off x="2259554" y="2202935"/>
                <a:ext cx="216024" cy="216024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</a:p>
            </p:txBody>
          </p:sp>
        </p:grpSp>
        <p:grpSp>
          <p:nvGrpSpPr>
            <p:cNvPr id="9" name="그룹 8"/>
            <p:cNvGrpSpPr/>
            <p:nvPr/>
          </p:nvGrpSpPr>
          <p:grpSpPr>
            <a:xfrm>
              <a:off x="549489" y="3627347"/>
              <a:ext cx="696042" cy="357896"/>
              <a:chOff x="641408" y="3530705"/>
              <a:chExt cx="696042" cy="357896"/>
            </a:xfrm>
          </p:grpSpPr>
          <p:sp>
            <p:nvSpPr>
              <p:cNvPr id="29" name="직사각형 28"/>
              <p:cNvSpPr/>
              <p:nvPr/>
            </p:nvSpPr>
            <p:spPr>
              <a:xfrm>
                <a:off x="761488" y="3734409"/>
                <a:ext cx="575962" cy="154192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39" name="타원 38"/>
              <p:cNvSpPr/>
              <p:nvPr/>
            </p:nvSpPr>
            <p:spPr>
              <a:xfrm>
                <a:off x="641408" y="3530705"/>
                <a:ext cx="216024" cy="216024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580906" y="4104598"/>
              <a:ext cx="1254790" cy="337536"/>
              <a:chOff x="647628" y="3924590"/>
              <a:chExt cx="1254790" cy="337536"/>
            </a:xfrm>
          </p:grpSpPr>
          <p:sp>
            <p:nvSpPr>
              <p:cNvPr id="30" name="직사각형 29"/>
              <p:cNvSpPr/>
              <p:nvPr/>
            </p:nvSpPr>
            <p:spPr>
              <a:xfrm>
                <a:off x="848658" y="4077072"/>
                <a:ext cx="1053760" cy="185054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41" name="타원 40"/>
              <p:cNvSpPr/>
              <p:nvPr/>
            </p:nvSpPr>
            <p:spPr>
              <a:xfrm>
                <a:off x="647628" y="3924590"/>
                <a:ext cx="227721" cy="21818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05351" y="3497318"/>
            <a:ext cx="7846511" cy="1499736"/>
            <a:chOff x="478742" y="3386341"/>
            <a:chExt cx="7846511" cy="1499736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111" y="3516370"/>
              <a:ext cx="7750142" cy="1369707"/>
            </a:xfrm>
            <a:prstGeom prst="rect">
              <a:avLst/>
            </a:prstGeom>
          </p:spPr>
        </p:pic>
        <p:sp>
          <p:nvSpPr>
            <p:cNvPr id="10" name="직사각형 9"/>
            <p:cNvSpPr/>
            <p:nvPr/>
          </p:nvSpPr>
          <p:spPr>
            <a:xfrm>
              <a:off x="545460" y="3509801"/>
              <a:ext cx="7770956" cy="135935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51" name="타원 50"/>
            <p:cNvSpPr/>
            <p:nvPr/>
          </p:nvSpPr>
          <p:spPr>
            <a:xfrm>
              <a:off x="478742" y="3386341"/>
              <a:ext cx="216024" cy="21806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j-ea"/>
                  <a:ea typeface="+mj-ea"/>
                </a:rPr>
                <a:t>5</a:t>
              </a:r>
              <a:endParaRPr lang="en-US" altLang="ko-KR" sz="1000" b="1" dirty="0" smtClean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3650580" y="4258354"/>
            <a:ext cx="4283195" cy="495595"/>
            <a:chOff x="3650580" y="4258354"/>
            <a:chExt cx="4283195" cy="495595"/>
          </a:xfrm>
        </p:grpSpPr>
        <p:grpSp>
          <p:nvGrpSpPr>
            <p:cNvPr id="15" name="그룹 14"/>
            <p:cNvGrpSpPr/>
            <p:nvPr/>
          </p:nvGrpSpPr>
          <p:grpSpPr>
            <a:xfrm>
              <a:off x="3650580" y="4258354"/>
              <a:ext cx="195402" cy="134477"/>
              <a:chOff x="2632806" y="4122490"/>
              <a:chExt cx="195402" cy="134477"/>
            </a:xfrm>
          </p:grpSpPr>
          <p:cxnSp>
            <p:nvCxnSpPr>
              <p:cNvPr id="13" name="직선 연결선 12"/>
              <p:cNvCxnSpPr/>
              <p:nvPr/>
            </p:nvCxnSpPr>
            <p:spPr>
              <a:xfrm>
                <a:off x="2632806" y="4167019"/>
                <a:ext cx="66986" cy="89948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직선 연결선 51"/>
              <p:cNvCxnSpPr/>
              <p:nvPr/>
            </p:nvCxnSpPr>
            <p:spPr>
              <a:xfrm flipV="1">
                <a:off x="2697598" y="4122490"/>
                <a:ext cx="130610" cy="13158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그룹 48"/>
            <p:cNvGrpSpPr/>
            <p:nvPr/>
          </p:nvGrpSpPr>
          <p:grpSpPr>
            <a:xfrm>
              <a:off x="6665254" y="4406345"/>
              <a:ext cx="197596" cy="131580"/>
              <a:chOff x="3213892" y="4138901"/>
              <a:chExt cx="197596" cy="131580"/>
            </a:xfrm>
          </p:grpSpPr>
          <p:cxnSp>
            <p:nvCxnSpPr>
              <p:cNvPr id="53" name="직선 연결선 52"/>
              <p:cNvCxnSpPr/>
              <p:nvPr/>
            </p:nvCxnSpPr>
            <p:spPr>
              <a:xfrm>
                <a:off x="3213892" y="4165945"/>
                <a:ext cx="66986" cy="89948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직선 연결선 53"/>
              <p:cNvCxnSpPr/>
              <p:nvPr/>
            </p:nvCxnSpPr>
            <p:spPr>
              <a:xfrm flipV="1">
                <a:off x="3280878" y="4138901"/>
                <a:ext cx="130610" cy="13158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타원 39"/>
            <p:cNvSpPr/>
            <p:nvPr/>
          </p:nvSpPr>
          <p:spPr>
            <a:xfrm>
              <a:off x="7524328" y="4537925"/>
              <a:ext cx="409447" cy="216024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" name="타원 1"/>
          <p:cNvSpPr/>
          <p:nvPr/>
        </p:nvSpPr>
        <p:spPr>
          <a:xfrm>
            <a:off x="6084333" y="4472135"/>
            <a:ext cx="72008" cy="6579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37222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모서리가 둥근 직사각형 22"/>
          <p:cNvSpPr/>
          <p:nvPr/>
        </p:nvSpPr>
        <p:spPr>
          <a:xfrm>
            <a:off x="251520" y="1224052"/>
            <a:ext cx="8694329" cy="4680520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buBlip>
                <a:blip r:embed="rId3"/>
              </a:buBlip>
            </a:pPr>
            <a:endParaRPr lang="en-US" altLang="ko-KR" sz="8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+mj-ea"/>
              <a:ea typeface="+mj-ea"/>
            </a:endParaRPr>
          </a:p>
          <a:p>
            <a:endParaRPr lang="en-US" altLang="ko-KR" sz="8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+mj-ea"/>
              <a:ea typeface="+mj-ea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3113200" y="1622247"/>
            <a:ext cx="2880321" cy="459304"/>
          </a:xfrm>
          <a:prstGeom prst="roundRect">
            <a:avLst>
              <a:gd name="adj" fmla="val 6036"/>
            </a:avLst>
          </a:prstGeom>
          <a:solidFill>
            <a:schemeClr val="accent5">
              <a:lumMod val="20000"/>
              <a:lumOff val="80000"/>
            </a:schemeClr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en-US" altLang="ko-KR" sz="1400" b="1" kern="0" dirty="0">
                <a:latin typeface="+mj-ea"/>
                <a:ea typeface="+mj-ea"/>
              </a:rPr>
              <a:t>3</a:t>
            </a:r>
            <a:r>
              <a:rPr kumimoji="0" lang="en-US" altLang="ko-KR" sz="1400" b="1" kern="0" dirty="0" smtClean="0">
                <a:latin typeface="+mj-ea"/>
                <a:ea typeface="+mj-ea"/>
              </a:rPr>
              <a:t>. </a:t>
            </a:r>
            <a:r>
              <a:rPr kumimoji="0" lang="ko-KR" altLang="en-US" sz="1400" b="1" kern="0" dirty="0" smtClean="0">
                <a:latin typeface="+mj-ea"/>
                <a:ea typeface="+mj-ea"/>
              </a:rPr>
              <a:t>방문 신청</a:t>
            </a:r>
            <a:endParaRPr kumimoji="0" lang="en-US" altLang="ko-KR" sz="1400" b="1" kern="0" dirty="0" smtClean="0">
              <a:latin typeface="+mj-ea"/>
              <a:ea typeface="+mj-ea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6425567" y="1613765"/>
            <a:ext cx="2304257" cy="459304"/>
          </a:xfrm>
          <a:prstGeom prst="roundRect">
            <a:avLst>
              <a:gd name="adj" fmla="val 6036"/>
            </a:avLst>
          </a:prstGeom>
          <a:solidFill>
            <a:schemeClr val="accent5">
              <a:lumMod val="20000"/>
              <a:lumOff val="80000"/>
            </a:schemeClr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en-US" altLang="ko-KR" sz="1400" b="1" kern="0" dirty="0">
                <a:latin typeface="+mj-ea"/>
                <a:ea typeface="+mj-ea"/>
              </a:rPr>
              <a:t>4</a:t>
            </a:r>
            <a:r>
              <a:rPr kumimoji="0" lang="en-US" altLang="ko-KR" sz="1400" b="1" kern="0" dirty="0" smtClean="0">
                <a:latin typeface="+mj-ea"/>
                <a:ea typeface="+mj-ea"/>
              </a:rPr>
              <a:t>. </a:t>
            </a:r>
            <a:r>
              <a:rPr kumimoji="0" lang="ko-KR" altLang="en-US" sz="1400" b="1" kern="0" dirty="0" smtClean="0">
                <a:latin typeface="+mj-ea"/>
                <a:ea typeface="+mj-ea"/>
              </a:rPr>
              <a:t>최종 신청 완료 및 수령</a:t>
            </a:r>
            <a:endParaRPr kumimoji="0" lang="en-US" altLang="ko-KR" sz="1400" b="1" kern="0" dirty="0" smtClean="0">
              <a:latin typeface="+mj-ea"/>
              <a:ea typeface="+mj-ea"/>
            </a:endParaRPr>
          </a:p>
        </p:txBody>
      </p:sp>
      <p:sp>
        <p:nvSpPr>
          <p:cNvPr id="8" name="오른쪽 화살표 7"/>
          <p:cNvSpPr/>
          <p:nvPr/>
        </p:nvSpPr>
        <p:spPr>
          <a:xfrm>
            <a:off x="2771027" y="3888348"/>
            <a:ext cx="299273" cy="27938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22" name="오른쪽 화살표 21"/>
          <p:cNvSpPr/>
          <p:nvPr/>
        </p:nvSpPr>
        <p:spPr>
          <a:xfrm>
            <a:off x="6045875" y="3888348"/>
            <a:ext cx="314131" cy="288032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460188" y="1614713"/>
            <a:ext cx="2250074" cy="459304"/>
          </a:xfrm>
          <a:prstGeom prst="roundRect">
            <a:avLst>
              <a:gd name="adj" fmla="val 6036"/>
            </a:avLst>
          </a:prstGeom>
          <a:solidFill>
            <a:schemeClr val="accent5">
              <a:lumMod val="20000"/>
              <a:lumOff val="80000"/>
            </a:schemeClr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en-US" altLang="ko-KR" sz="1400" b="1" kern="0" dirty="0">
                <a:latin typeface="+mj-ea"/>
                <a:ea typeface="+mj-ea"/>
              </a:rPr>
              <a:t>2</a:t>
            </a:r>
            <a:r>
              <a:rPr kumimoji="0" lang="en-US" altLang="ko-KR" sz="1400" b="1" kern="0" dirty="0" smtClean="0">
                <a:latin typeface="+mj-ea"/>
                <a:ea typeface="+mj-ea"/>
              </a:rPr>
              <a:t>. </a:t>
            </a:r>
            <a:r>
              <a:rPr kumimoji="0" lang="ko-KR" altLang="en-US" sz="1400" b="1" kern="0" dirty="0" smtClean="0">
                <a:latin typeface="+mj-ea"/>
                <a:ea typeface="+mj-ea"/>
              </a:rPr>
              <a:t>신청기간 및 방법 </a:t>
            </a:r>
            <a:endParaRPr kumimoji="0" lang="en-US" altLang="ko-KR" sz="1400" b="1" kern="0" dirty="0" smtClean="0">
              <a:latin typeface="+mj-ea"/>
              <a:ea typeface="+mj-ea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463894" y="2176856"/>
            <a:ext cx="2246368" cy="3583700"/>
          </a:xfrm>
          <a:prstGeom prst="roundRect">
            <a:avLst>
              <a:gd name="adj" fmla="val 6036"/>
            </a:avLst>
          </a:prstGeom>
          <a:solidFill>
            <a:schemeClr val="bg1"/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1200" kern="0" dirty="0" smtClean="0">
              <a:solidFill>
                <a:schemeClr val="accent1">
                  <a:lumMod val="10000"/>
                </a:schemeClr>
              </a:solidFill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200" kern="0" dirty="0" smtClean="0">
                <a:latin typeface="+mj-ea"/>
                <a:ea typeface="+mj-ea"/>
              </a:rPr>
              <a:t> </a:t>
            </a:r>
            <a:r>
              <a:rPr kumimoji="0" lang="ko-KR" altLang="en-US" sz="1400" b="1" kern="0" dirty="0" smtClean="0">
                <a:latin typeface="+mj-ea"/>
                <a:ea typeface="+mj-ea"/>
              </a:rPr>
              <a:t>신청기간</a:t>
            </a:r>
            <a:endParaRPr kumimoji="0" lang="en-US" altLang="ko-KR" sz="1400" b="1" kern="0" dirty="0"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en-US" altLang="ko-KR" sz="1200" b="1" kern="0" dirty="0" smtClean="0">
                <a:solidFill>
                  <a:srgbClr val="0000FF"/>
                </a:solidFill>
                <a:latin typeface="+mj-ea"/>
                <a:ea typeface="+mj-ea"/>
              </a:rPr>
              <a:t> 2019.09.02(</a:t>
            </a:r>
            <a:r>
              <a:rPr kumimoji="0" lang="ko-KR" altLang="en-US" sz="1200" b="1" kern="0" dirty="0" smtClean="0">
                <a:solidFill>
                  <a:srgbClr val="0000FF"/>
                </a:solidFill>
                <a:latin typeface="+mj-ea"/>
                <a:ea typeface="+mj-ea"/>
              </a:rPr>
              <a:t>월</a:t>
            </a:r>
            <a:r>
              <a:rPr kumimoji="0" lang="en-US" altLang="ko-KR" sz="1200" b="1" kern="0" dirty="0" smtClean="0">
                <a:solidFill>
                  <a:srgbClr val="0000FF"/>
                </a:solidFill>
                <a:latin typeface="+mj-ea"/>
                <a:ea typeface="+mj-ea"/>
              </a:rPr>
              <a:t>) – 09.11(</a:t>
            </a:r>
            <a:r>
              <a:rPr kumimoji="0" lang="ko-KR" altLang="en-US" sz="1200" b="1" kern="0" dirty="0" smtClean="0">
                <a:solidFill>
                  <a:srgbClr val="0000FF"/>
                </a:solidFill>
                <a:latin typeface="+mj-ea"/>
                <a:ea typeface="+mj-ea"/>
              </a:rPr>
              <a:t>수</a:t>
            </a:r>
            <a:r>
              <a:rPr kumimoji="0" lang="en-US" altLang="ko-KR" sz="1200" b="1" kern="0" dirty="0" smtClean="0">
                <a:solidFill>
                  <a:srgbClr val="0000FF"/>
                </a:solidFill>
                <a:latin typeface="+mj-ea"/>
                <a:ea typeface="+mj-ea"/>
              </a:rPr>
              <a:t>)</a:t>
            </a:r>
            <a:endParaRPr kumimoji="0" lang="en-US" altLang="ko-KR" sz="1200" kern="0" dirty="0">
              <a:solidFill>
                <a:srgbClr val="0000FF"/>
              </a:solidFill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600" kern="0" dirty="0" smtClean="0"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buFont typeface="Wingdings" pitchFamily="2" charset="2"/>
              <a:buChar char="l"/>
              <a:tabLst/>
              <a:defRPr/>
            </a:pPr>
            <a:r>
              <a:rPr lang="ko-KR" altLang="en-US" sz="1200" b="1" dirty="0" smtClean="0">
                <a:latin typeface="+mj-ea"/>
                <a:ea typeface="+mj-ea"/>
              </a:rPr>
              <a:t> </a:t>
            </a:r>
            <a:r>
              <a:rPr lang="ko-KR" altLang="en-US" sz="1400" b="1" dirty="0" smtClean="0">
                <a:latin typeface="+mj-ea"/>
                <a:ea typeface="+mj-ea"/>
              </a:rPr>
              <a:t>신청 방법 </a:t>
            </a:r>
            <a:endParaRPr lang="en-US" altLang="ko-KR" sz="1400" b="1" dirty="0" smtClean="0"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lang="en-US" altLang="ko-KR" sz="1400" b="1" dirty="0">
                <a:latin typeface="+mj-ea"/>
                <a:ea typeface="+mj-ea"/>
              </a:rPr>
              <a:t> </a:t>
            </a:r>
            <a:r>
              <a:rPr lang="en-US" altLang="ko-KR" sz="1400" b="1" dirty="0" smtClean="0">
                <a:latin typeface="+mj-ea"/>
                <a:ea typeface="+mj-ea"/>
              </a:rPr>
              <a:t> </a:t>
            </a:r>
            <a:r>
              <a:rPr lang="ko-KR" altLang="en-US" sz="1300" b="1" dirty="0" smtClean="0">
                <a:solidFill>
                  <a:srgbClr val="0000FF"/>
                </a:solidFill>
                <a:latin typeface="+mj-ea"/>
                <a:ea typeface="+mj-ea"/>
              </a:rPr>
              <a:t>학생</a:t>
            </a:r>
            <a:r>
              <a:rPr lang="en-US" altLang="ko-KR" sz="1300" b="1" dirty="0" smtClean="0">
                <a:solidFill>
                  <a:srgbClr val="0000FF"/>
                </a:solidFill>
                <a:latin typeface="+mj-ea"/>
                <a:ea typeface="+mj-ea"/>
              </a:rPr>
              <a:t>CS</a:t>
            </a:r>
            <a:r>
              <a:rPr lang="ko-KR" altLang="en-US" sz="1300" b="1" dirty="0" smtClean="0">
                <a:solidFill>
                  <a:srgbClr val="0000FF"/>
                </a:solidFill>
                <a:latin typeface="+mj-ea"/>
                <a:ea typeface="+mj-ea"/>
              </a:rPr>
              <a:t>센터 방문</a:t>
            </a:r>
            <a:endParaRPr lang="en-US" altLang="ko-KR" sz="1300" b="1" dirty="0" smtClean="0">
              <a:solidFill>
                <a:srgbClr val="0000FF"/>
              </a:solidFill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en-US" altLang="ko-KR" sz="1300" b="1" kern="0" dirty="0" smtClean="0">
                <a:solidFill>
                  <a:srgbClr val="0000FF"/>
                </a:solidFill>
                <a:latin typeface="+mj-ea"/>
                <a:ea typeface="+mj-ea"/>
              </a:rPr>
              <a:t> </a:t>
            </a:r>
            <a:r>
              <a:rPr kumimoji="0" lang="en-US" altLang="ko-KR" sz="1200" b="1" u="sng" kern="0" dirty="0" smtClean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kumimoji="0" lang="ko-KR" altLang="en-US" sz="1200" b="1" u="sng" kern="0" dirty="0" smtClean="0">
                <a:solidFill>
                  <a:srgbClr val="FF0000"/>
                </a:solidFill>
                <a:latin typeface="+mj-ea"/>
                <a:ea typeface="+mj-ea"/>
              </a:rPr>
              <a:t>자세한 신청 방법은 </a:t>
            </a:r>
            <a:endParaRPr kumimoji="0" lang="en-US" altLang="ko-KR" sz="1200" b="1" u="sng" kern="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en-US" altLang="ko-KR" sz="1200" b="1" kern="0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kumimoji="0" lang="en-US" altLang="ko-KR" sz="1200" b="1" kern="0" dirty="0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kumimoji="0" lang="ko-KR" altLang="en-US" sz="1200" b="1" u="sng" kern="0" dirty="0" smtClean="0">
                <a:solidFill>
                  <a:srgbClr val="FF0000"/>
                </a:solidFill>
                <a:latin typeface="+mj-ea"/>
                <a:ea typeface="+mj-ea"/>
              </a:rPr>
              <a:t>추후 홈페이지 공지</a:t>
            </a:r>
            <a:r>
              <a:rPr kumimoji="0" lang="en-US" altLang="ko-KR" sz="1200" b="1" u="sng" kern="0" dirty="0" smtClean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endParaRPr kumimoji="0" lang="en-US" altLang="ko-KR" sz="1200" b="1" kern="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600" kern="0" dirty="0" smtClean="0">
              <a:solidFill>
                <a:schemeClr val="accent1">
                  <a:lumMod val="10000"/>
                </a:schemeClr>
              </a:solidFill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200" kern="0" dirty="0">
                <a:latin typeface="+mj-ea"/>
                <a:ea typeface="+mj-ea"/>
              </a:rPr>
              <a:t> </a:t>
            </a:r>
            <a:r>
              <a:rPr kumimoji="0" lang="ko-KR" altLang="en-US" sz="1400" b="1" kern="0" dirty="0" smtClean="0">
                <a:latin typeface="+mj-ea"/>
                <a:ea typeface="+mj-ea"/>
              </a:rPr>
              <a:t>공지 확인 방법</a:t>
            </a:r>
            <a:endParaRPr kumimoji="0" lang="en-US" altLang="ko-KR" sz="1400" b="1" kern="0" dirty="0" smtClean="0"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ko-KR" altLang="en-US" sz="1300" b="1" kern="0" dirty="0">
                <a:latin typeface="+mj-ea"/>
                <a:ea typeface="+mj-ea"/>
              </a:rPr>
              <a:t> </a:t>
            </a:r>
            <a:r>
              <a:rPr kumimoji="0" lang="ko-KR" altLang="en-US" sz="1200" b="1" kern="0" dirty="0" smtClean="0">
                <a:latin typeface="+mj-ea"/>
                <a:ea typeface="+mj-ea"/>
              </a:rPr>
              <a:t>본교 홈페이지 </a:t>
            </a:r>
            <a:endParaRPr kumimoji="0" lang="en-US" altLang="ko-KR" sz="1200" b="1" kern="0" dirty="0" smtClean="0"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ko-KR" altLang="en-US" sz="1200" b="1" kern="0" dirty="0" smtClean="0">
                <a:latin typeface="+mj-ea"/>
                <a:ea typeface="+mj-ea"/>
              </a:rPr>
              <a:t>→ 일반공지사항 </a:t>
            </a:r>
            <a:r>
              <a:rPr kumimoji="0" lang="en-US" altLang="ko-KR" sz="1200" b="1" kern="0" dirty="0" smtClean="0">
                <a:latin typeface="+mj-ea"/>
                <a:ea typeface="+mj-ea"/>
              </a:rPr>
              <a:t/>
            </a:r>
            <a:br>
              <a:rPr kumimoji="0" lang="en-US" altLang="ko-KR" sz="1200" b="1" kern="0" dirty="0" smtClean="0">
                <a:latin typeface="+mj-ea"/>
                <a:ea typeface="+mj-ea"/>
              </a:rPr>
            </a:br>
            <a:r>
              <a:rPr kumimoji="0" lang="ko-KR" altLang="en-US" sz="1200" b="1" kern="0" dirty="0" smtClean="0">
                <a:latin typeface="+mj-ea"/>
                <a:ea typeface="+mj-ea"/>
              </a:rPr>
              <a:t>→ </a:t>
            </a:r>
            <a:r>
              <a:rPr kumimoji="0" lang="en-US" altLang="ko-KR" sz="1200" b="1" u="sng" kern="0" dirty="0" smtClean="0">
                <a:latin typeface="+mj-ea"/>
                <a:ea typeface="+mj-ea"/>
              </a:rPr>
              <a:t>2019</a:t>
            </a:r>
            <a:r>
              <a:rPr kumimoji="0" lang="ko-KR" altLang="en-US" sz="1200" b="1" u="sng" kern="0" dirty="0" smtClean="0">
                <a:latin typeface="+mj-ea"/>
                <a:ea typeface="+mj-ea"/>
              </a:rPr>
              <a:t>학년도 후기 </a:t>
            </a:r>
            <a:endParaRPr kumimoji="0" lang="en-US" altLang="ko-KR" sz="1200" b="1" u="sng" kern="0" dirty="0" smtClean="0"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ko-KR" altLang="en-US" sz="1200" b="1" u="sng" kern="0" dirty="0" smtClean="0">
                <a:latin typeface="+mj-ea"/>
                <a:ea typeface="+mj-ea"/>
              </a:rPr>
              <a:t>일반대학원 </a:t>
            </a:r>
            <a:r>
              <a:rPr kumimoji="0" lang="ko-KR" altLang="en-US" sz="1200" b="1" u="sng" kern="0" dirty="0">
                <a:latin typeface="+mj-ea"/>
                <a:ea typeface="+mj-ea"/>
              </a:rPr>
              <a:t>학생증 </a:t>
            </a:r>
            <a:r>
              <a:rPr kumimoji="0" lang="ko-KR" altLang="en-US" sz="1200" b="1" u="sng" kern="0" dirty="0" smtClean="0">
                <a:latin typeface="+mj-ea"/>
                <a:ea typeface="+mj-ea"/>
              </a:rPr>
              <a:t>발급안내</a:t>
            </a:r>
            <a:endParaRPr kumimoji="0" lang="en-US" altLang="ko-KR" sz="1200" b="1" u="sng" kern="0" dirty="0"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1400" kern="0" dirty="0" smtClean="0">
              <a:solidFill>
                <a:schemeClr val="accent1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6425568" y="2187681"/>
            <a:ext cx="2314211" cy="3572875"/>
          </a:xfrm>
          <a:prstGeom prst="roundRect">
            <a:avLst>
              <a:gd name="adj" fmla="val 6036"/>
            </a:avLst>
          </a:prstGeom>
          <a:solidFill>
            <a:schemeClr val="bg1"/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ko-KR" altLang="en-US" sz="1300" b="1" kern="0" dirty="0" smtClean="0">
                <a:latin typeface="+mj-ea"/>
                <a:ea typeface="+mj-ea"/>
              </a:rPr>
              <a:t>     ①</a:t>
            </a:r>
            <a:r>
              <a:rPr kumimoji="0" lang="ko-KR" altLang="en-US" sz="1300" b="1" kern="0" dirty="0" err="1" smtClean="0">
                <a:latin typeface="+mj-ea"/>
                <a:ea typeface="+mj-ea"/>
              </a:rPr>
              <a:t>모바일</a:t>
            </a:r>
            <a:r>
              <a:rPr kumimoji="0" lang="ko-KR" altLang="en-US" sz="1300" b="1" kern="0" dirty="0" smtClean="0">
                <a:latin typeface="+mj-ea"/>
                <a:ea typeface="+mj-ea"/>
              </a:rPr>
              <a:t> 신청 </a:t>
            </a:r>
            <a:r>
              <a:rPr kumimoji="0" lang="ko-KR" altLang="en-US" sz="1300" kern="0" dirty="0" smtClean="0">
                <a:latin typeface="+mj-ea"/>
                <a:ea typeface="+mj-ea"/>
              </a:rPr>
              <a:t>또는</a:t>
            </a:r>
            <a:r>
              <a:rPr kumimoji="0" lang="ko-KR" altLang="en-US" sz="1300" b="1" kern="0" dirty="0" smtClean="0">
                <a:latin typeface="+mj-ea"/>
                <a:ea typeface="+mj-ea"/>
              </a:rPr>
              <a:t> </a:t>
            </a:r>
            <a:endParaRPr kumimoji="0" lang="en-US" altLang="ko-KR" sz="1300" b="1" kern="0" dirty="0" smtClean="0"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ko-KR" altLang="en-US" sz="1300" b="1" kern="0" dirty="0" smtClean="0">
                <a:latin typeface="+mj-ea"/>
                <a:ea typeface="+mj-ea"/>
              </a:rPr>
              <a:t>   ②은행 방문 신청한 자</a:t>
            </a:r>
            <a:endParaRPr kumimoji="0" lang="en-US" altLang="ko-KR" sz="1300" b="1" kern="0" dirty="0" smtClean="0"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1200" b="1" kern="0" dirty="0" smtClean="0"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1200" b="1" kern="0" dirty="0">
              <a:latin typeface="+mj-ea"/>
              <a:ea typeface="+mj-ea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1400" b="1" kern="0" dirty="0" smtClean="0">
              <a:solidFill>
                <a:srgbClr val="0000FF"/>
              </a:solidFill>
              <a:latin typeface="+mj-ea"/>
              <a:ea typeface="+mj-ea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en-US" altLang="ko-KR" sz="1400" b="1" kern="0" dirty="0" smtClean="0">
                <a:solidFill>
                  <a:srgbClr val="0000FF"/>
                </a:solidFill>
                <a:latin typeface="+mj-ea"/>
                <a:ea typeface="+mj-ea"/>
              </a:rPr>
              <a:t>2019.09.26(</a:t>
            </a:r>
            <a:r>
              <a:rPr kumimoji="0" lang="ko-KR" altLang="en-US" sz="1400" b="1" kern="0" dirty="0" smtClean="0">
                <a:solidFill>
                  <a:srgbClr val="0000FF"/>
                </a:solidFill>
                <a:latin typeface="+mj-ea"/>
                <a:ea typeface="+mj-ea"/>
              </a:rPr>
              <a:t>목</a:t>
            </a:r>
            <a:r>
              <a:rPr kumimoji="0" lang="en-US" altLang="ko-KR" sz="1400" b="1" kern="0" dirty="0" smtClean="0">
                <a:solidFill>
                  <a:srgbClr val="0000FF"/>
                </a:solidFill>
                <a:latin typeface="+mj-ea"/>
                <a:ea typeface="+mj-ea"/>
              </a:rPr>
              <a:t>)</a:t>
            </a:r>
            <a:r>
              <a:rPr kumimoji="0" lang="ko-KR" altLang="en-US" sz="1400" b="1" kern="0" dirty="0" smtClean="0">
                <a:solidFill>
                  <a:srgbClr val="0000FF"/>
                </a:solidFill>
                <a:latin typeface="+mj-ea"/>
                <a:ea typeface="+mj-ea"/>
              </a:rPr>
              <a:t> 이후</a:t>
            </a:r>
            <a:endParaRPr kumimoji="0" lang="en-US" altLang="ko-KR" sz="1400" b="1" kern="0" dirty="0" smtClean="0">
              <a:solidFill>
                <a:srgbClr val="0000FF"/>
              </a:solidFill>
              <a:latin typeface="+mj-ea"/>
              <a:ea typeface="+mj-ea"/>
            </a:endParaRPr>
          </a:p>
          <a:p>
            <a:pPr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defRPr/>
            </a:pPr>
            <a:endParaRPr kumimoji="0" lang="en-US" altLang="ko-KR" sz="800" b="1" kern="0" dirty="0">
              <a:latin typeface="+mj-ea"/>
              <a:ea typeface="+mj-ea"/>
            </a:endParaRPr>
          </a:p>
          <a:p>
            <a:pPr algn="ctr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defRPr/>
            </a:pPr>
            <a:r>
              <a:rPr kumimoji="0" lang="ko-KR" altLang="en-US" sz="1300" b="1" kern="0" dirty="0" smtClean="0">
                <a:latin typeface="+mj-ea"/>
                <a:ea typeface="+mj-ea"/>
              </a:rPr>
              <a:t>소속 단과대학 </a:t>
            </a:r>
            <a:r>
              <a:rPr kumimoji="0" lang="ko-KR" altLang="en-US" sz="1300" b="1" kern="0" dirty="0" err="1" smtClean="0">
                <a:latin typeface="+mj-ea"/>
                <a:ea typeface="+mj-ea"/>
              </a:rPr>
              <a:t>교학팀</a:t>
            </a:r>
            <a:r>
              <a:rPr kumimoji="0" lang="ko-KR" altLang="en-US" sz="1300" b="1" kern="0" dirty="0" smtClean="0">
                <a:latin typeface="+mj-ea"/>
                <a:ea typeface="+mj-ea"/>
              </a:rPr>
              <a:t> </a:t>
            </a:r>
            <a:endParaRPr kumimoji="0" lang="en-US" altLang="ko-KR" sz="1300" b="1" kern="0" dirty="0" smtClean="0">
              <a:latin typeface="+mj-ea"/>
              <a:ea typeface="+mj-ea"/>
            </a:endParaRPr>
          </a:p>
          <a:p>
            <a:pPr algn="ctr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defRPr/>
            </a:pPr>
            <a:r>
              <a:rPr kumimoji="0" lang="ko-KR" altLang="en-US" sz="1300" b="1" kern="0" dirty="0" smtClean="0">
                <a:latin typeface="+mj-ea"/>
                <a:ea typeface="+mj-ea"/>
              </a:rPr>
              <a:t>또는 학과 사무실 수령</a:t>
            </a:r>
            <a:endParaRPr kumimoji="0" lang="en-US" altLang="ko-KR" sz="1200" b="1" kern="0" dirty="0"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1300" b="1" kern="0" dirty="0">
              <a:latin typeface="+mj-ea"/>
              <a:ea typeface="+mj-ea"/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3113200" y="2185323"/>
            <a:ext cx="2880321" cy="3575234"/>
          </a:xfrm>
          <a:prstGeom prst="roundRect">
            <a:avLst>
              <a:gd name="adj" fmla="val 6036"/>
            </a:avLst>
          </a:prstGeom>
          <a:solidFill>
            <a:schemeClr val="bg1"/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ea"/>
                <a:ea typeface="+mj-ea"/>
              </a:rPr>
              <a:t> </a:t>
            </a:r>
            <a:r>
              <a:rPr kumimoji="0" lang="ko-KR" altLang="en-US" sz="1400" b="1" kern="0" dirty="0" smtClean="0">
                <a:latin typeface="+mj-ea"/>
                <a:ea typeface="+mj-ea"/>
              </a:rPr>
              <a:t>학생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ea"/>
                <a:ea typeface="+mj-ea"/>
              </a:rPr>
              <a:t>CS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ea"/>
                <a:ea typeface="+mj-ea"/>
              </a:rPr>
              <a:t>센터 운영</a:t>
            </a:r>
            <a:r>
              <a:rPr kumimoji="0" lang="ko-KR" altLang="en-US" sz="14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j-ea"/>
                <a:ea typeface="+mj-ea"/>
              </a:rPr>
              <a:t> 시간</a:t>
            </a:r>
            <a:endParaRPr kumimoji="0" lang="en-US" altLang="ko-KR" sz="1400" b="1" kern="0" dirty="0"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kumimoji="0" lang="ko-KR" altLang="en-US" sz="1400" b="1" kern="0" dirty="0" smtClean="0">
                <a:latin typeface="+mj-ea"/>
                <a:ea typeface="+mj-ea"/>
              </a:rPr>
              <a:t>   평일</a:t>
            </a:r>
            <a:r>
              <a:rPr kumimoji="0" lang="en-US" altLang="ko-KR" sz="1400" b="1" kern="0" dirty="0" smtClean="0">
                <a:latin typeface="+mj-ea"/>
                <a:ea typeface="+mj-ea"/>
              </a:rPr>
              <a:t> 09</a:t>
            </a:r>
            <a:r>
              <a:rPr kumimoji="0" lang="ko-KR" altLang="en-US" sz="1400" b="1" kern="0" dirty="0" smtClean="0">
                <a:latin typeface="+mj-ea"/>
                <a:ea typeface="+mj-ea"/>
              </a:rPr>
              <a:t>시 </a:t>
            </a:r>
            <a:r>
              <a:rPr kumimoji="0" lang="en-US" altLang="ko-KR" sz="1400" b="1" kern="0" dirty="0">
                <a:latin typeface="+mj-ea"/>
                <a:ea typeface="+mj-ea"/>
              </a:rPr>
              <a:t>–</a:t>
            </a:r>
            <a:r>
              <a:rPr kumimoji="0" lang="en-US" altLang="ko-KR" sz="1400" b="1" kern="0" dirty="0" smtClean="0">
                <a:latin typeface="+mj-ea"/>
                <a:ea typeface="+mj-ea"/>
              </a:rPr>
              <a:t> </a:t>
            </a:r>
            <a:r>
              <a:rPr lang="en-US" altLang="ko-KR" sz="1400" b="1" dirty="0" smtClean="0">
                <a:latin typeface="+mj-ea"/>
                <a:ea typeface="+mj-ea"/>
              </a:rPr>
              <a:t>17</a:t>
            </a:r>
            <a:r>
              <a:rPr lang="ko-KR" altLang="en-US" sz="1400" b="1" dirty="0" smtClean="0">
                <a:latin typeface="+mj-ea"/>
                <a:ea typeface="+mj-ea"/>
              </a:rPr>
              <a:t>시</a:t>
            </a:r>
            <a:endParaRPr kumimoji="0" lang="en-US" altLang="ko-KR" sz="1400" kern="0" dirty="0" smtClean="0"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500" b="1" kern="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500" b="1" kern="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endParaRPr kumimoji="0" lang="en-US" altLang="ko-KR" sz="500" b="1" kern="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algn="just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Font typeface="Wingdings" pitchFamily="2" charset="2"/>
              <a:buChar char="l"/>
              <a:defRPr/>
            </a:pPr>
            <a:r>
              <a:rPr lang="en-US" altLang="ko-KR" sz="1300" b="1" dirty="0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ko-KR" altLang="en-US" sz="1400" b="1" dirty="0" smtClean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장소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</a:p>
          <a:p>
            <a:pPr algn="just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defRPr/>
            </a:pPr>
            <a:r>
              <a:rPr lang="en-US" altLang="ko-KR" sz="1400" b="1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  <a:ea typeface="+mj-ea"/>
              </a:rPr>
              <a:t>  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본관 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  <a:ea typeface="+mj-ea"/>
              </a:rPr>
              <a:t>3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층 학생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  <a:ea typeface="+mj-ea"/>
              </a:rPr>
              <a:t>CS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센터</a:t>
            </a:r>
            <a:endParaRPr lang="en-US" altLang="ko-KR" sz="1400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algn="just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defRPr/>
            </a:pPr>
            <a:endParaRPr lang="en-US" altLang="ko-KR" sz="800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algn="just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defRPr/>
            </a:pPr>
            <a:endParaRPr lang="en-US" altLang="ko-KR" sz="800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buFont typeface="Wingdings" pitchFamily="2" charset="2"/>
              <a:buChar char="l"/>
              <a:tabLst/>
              <a:defRPr/>
            </a:pPr>
            <a:r>
              <a:rPr lang="en-US" altLang="ko-KR" sz="1300" b="1" dirty="0" smtClean="0">
                <a:latin typeface="+mj-ea"/>
                <a:ea typeface="+mj-ea"/>
              </a:rPr>
              <a:t> </a:t>
            </a:r>
            <a:r>
              <a:rPr lang="ko-KR" altLang="en-US" sz="1400" b="1" dirty="0" smtClean="0">
                <a:latin typeface="+mj-ea"/>
                <a:ea typeface="+mj-ea"/>
              </a:rPr>
              <a:t>준비물</a:t>
            </a:r>
            <a:endParaRPr lang="en-US" altLang="ko-KR" sz="1400" b="1" dirty="0" smtClean="0">
              <a:latin typeface="+mj-ea"/>
              <a:ea typeface="+mj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ACC6">
                  <a:lumMod val="75000"/>
                </a:srgbClr>
              </a:buClr>
              <a:buSzTx/>
              <a:tabLst/>
              <a:defRPr/>
            </a:pPr>
            <a:r>
              <a:rPr lang="en-US" altLang="ko-KR" sz="1400" dirty="0" smtClean="0">
                <a:latin typeface="+mj-ea"/>
                <a:ea typeface="+mj-ea"/>
              </a:rPr>
              <a:t>  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  <a:ea typeface="+mj-ea"/>
              </a:rPr>
              <a:t>신분증 또는 </a:t>
            </a:r>
            <a:r>
              <a:rPr lang="ko-KR" altLang="en-US" sz="1200" b="1" dirty="0" err="1" smtClean="0">
                <a:solidFill>
                  <a:srgbClr val="FF0000"/>
                </a:solidFill>
                <a:latin typeface="+mj-ea"/>
                <a:ea typeface="+mj-ea"/>
              </a:rPr>
              <a:t>모바일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  <a:ea typeface="+mj-ea"/>
              </a:rPr>
              <a:t> 학생증 지참 </a:t>
            </a:r>
            <a:endParaRPr lang="en-US" altLang="ko-KR" sz="1400" dirty="0" smtClean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6" name="모서리가 둥근 직사각형 44"/>
          <p:cNvSpPr/>
          <p:nvPr/>
        </p:nvSpPr>
        <p:spPr>
          <a:xfrm>
            <a:off x="486713" y="980728"/>
            <a:ext cx="3149183" cy="504056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일반형 학생증 신청방법</a:t>
            </a:r>
            <a:endParaRPr lang="ko-KR" altLang="en-US" sz="2000" b="1" dirty="0">
              <a:latin typeface="+mj-ea"/>
              <a:ea typeface="+mj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11617" y="121267"/>
            <a:ext cx="60139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ko-KR" alt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일반형 학생증 발급안내 </a:t>
            </a:r>
            <a:r>
              <a:rPr lang="ko-KR" alt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▶</a:t>
            </a:r>
            <a:r>
              <a:rPr lang="en-US" altLang="ko-KR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r>
              <a:rPr lang="ko-KR" alt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학생</a:t>
            </a:r>
            <a:r>
              <a:rPr lang="en-US" altLang="ko-KR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CS</a:t>
            </a:r>
            <a:r>
              <a:rPr lang="ko-KR" alt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센터</a:t>
            </a:r>
            <a:endParaRPr lang="ko-KR" altLang="en-US" sz="2400" kern="0" dirty="0">
              <a:solidFill>
                <a:srgbClr val="002060"/>
              </a:solidFill>
              <a:latin typeface="+mj-ea"/>
              <a:ea typeface="+mj-ea"/>
              <a:cs typeface="-윤고딕140"/>
            </a:endParaRPr>
          </a:p>
        </p:txBody>
      </p:sp>
      <p:sp>
        <p:nvSpPr>
          <p:cNvPr id="2" name="아래쪽 화살표 1"/>
          <p:cNvSpPr/>
          <p:nvPr/>
        </p:nvSpPr>
        <p:spPr>
          <a:xfrm>
            <a:off x="7406040" y="3358319"/>
            <a:ext cx="343310" cy="41198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683568" y="6099106"/>
            <a:ext cx="7488832" cy="618726"/>
            <a:chOff x="683568" y="6106509"/>
            <a:chExt cx="7488832" cy="618726"/>
          </a:xfrm>
        </p:grpSpPr>
        <p:grpSp>
          <p:nvGrpSpPr>
            <p:cNvPr id="26" name="그룹 25"/>
            <p:cNvGrpSpPr/>
            <p:nvPr/>
          </p:nvGrpSpPr>
          <p:grpSpPr>
            <a:xfrm>
              <a:off x="683568" y="6106509"/>
              <a:ext cx="7488832" cy="618726"/>
              <a:chOff x="683568" y="6165701"/>
              <a:chExt cx="7488832" cy="618726"/>
            </a:xfrm>
          </p:grpSpPr>
          <p:sp>
            <p:nvSpPr>
              <p:cNvPr id="32" name="직사각형 31"/>
              <p:cNvSpPr/>
              <p:nvPr/>
            </p:nvSpPr>
            <p:spPr>
              <a:xfrm>
                <a:off x="683568" y="6165702"/>
                <a:ext cx="7488832" cy="618725"/>
              </a:xfrm>
              <a:prstGeom prst="rect">
                <a:avLst/>
              </a:prstGeom>
              <a:solidFill>
                <a:schemeClr val="bg1"/>
              </a:solidFill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+mj-ea"/>
                  <a:ea typeface="+mj-ea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1367166" y="6182676"/>
                <a:ext cx="61216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b="1" dirty="0" smtClean="0">
                    <a:latin typeface="+mj-ea"/>
                    <a:ea typeface="+mj-ea"/>
                  </a:rPr>
                  <a:t>학생</a:t>
                </a:r>
                <a:r>
                  <a:rPr lang="en-US" altLang="ko-KR" sz="1400" b="1" dirty="0" smtClean="0">
                    <a:latin typeface="+mj-ea"/>
                    <a:ea typeface="+mj-ea"/>
                  </a:rPr>
                  <a:t>CS</a:t>
                </a:r>
                <a:r>
                  <a:rPr lang="ko-KR" altLang="en-US" sz="1400" b="1" dirty="0" smtClean="0">
                    <a:latin typeface="+mj-ea"/>
                    <a:ea typeface="+mj-ea"/>
                  </a:rPr>
                  <a:t>센터 방문 전</a:t>
                </a:r>
                <a:r>
                  <a:rPr lang="en-US" altLang="ko-KR" sz="1400" b="1" dirty="0" smtClean="0">
                    <a:latin typeface="+mj-ea"/>
                    <a:ea typeface="+mj-ea"/>
                  </a:rPr>
                  <a:t>,</a:t>
                </a:r>
                <a:r>
                  <a:rPr lang="ko-KR" altLang="en-US" sz="1400" b="1" dirty="0" smtClean="0">
                    <a:latin typeface="+mj-ea"/>
                    <a:ea typeface="+mj-ea"/>
                  </a:rPr>
                  <a:t>  </a:t>
                </a:r>
                <a:r>
                  <a:rPr lang="ko-KR" altLang="en-US" sz="1400" b="1" dirty="0" err="1" smtClean="0">
                    <a:solidFill>
                      <a:srgbClr val="FF0000"/>
                    </a:solidFill>
                    <a:latin typeface="+mj-ea"/>
                    <a:ea typeface="+mj-ea"/>
                  </a:rPr>
                  <a:t>유드림스</a:t>
                </a:r>
                <a:r>
                  <a:rPr lang="ko-KR" altLang="en-US" sz="1400" b="1" dirty="0" smtClean="0">
                    <a:solidFill>
                      <a:srgbClr val="FF0000"/>
                    </a:solidFill>
                    <a:latin typeface="+mj-ea"/>
                    <a:ea typeface="+mj-ea"/>
                  </a:rPr>
                  <a:t> 동의 절차</a:t>
                </a:r>
                <a:r>
                  <a:rPr lang="ko-KR" altLang="en-US" sz="1400" b="1" dirty="0" smtClean="0">
                    <a:latin typeface="+mj-ea"/>
                    <a:ea typeface="+mj-ea"/>
                  </a:rPr>
                  <a:t>가 이루어지지 않은 경우</a:t>
                </a:r>
                <a:endParaRPr lang="en-US" altLang="ko-KR" sz="1400" b="1" dirty="0">
                  <a:latin typeface="+mj-ea"/>
                  <a:ea typeface="+mj-ea"/>
                </a:endParaRPr>
              </a:p>
              <a:p>
                <a:r>
                  <a:rPr lang="ko-KR" altLang="en-US" sz="1400" b="1" dirty="0" smtClean="0">
                    <a:latin typeface="+mj-ea"/>
                    <a:ea typeface="+mj-ea"/>
                  </a:rPr>
                  <a:t>                              </a:t>
                </a:r>
                <a:r>
                  <a:rPr lang="ko-KR" altLang="en-US" sz="1400" b="1" dirty="0" smtClean="0">
                    <a:solidFill>
                      <a:srgbClr val="D2E800"/>
                    </a:solidFill>
                    <a:latin typeface="+mj-ea"/>
                    <a:ea typeface="+mj-ea"/>
                  </a:rPr>
                  <a:t>★★★</a:t>
                </a:r>
                <a:r>
                  <a:rPr lang="ko-KR" altLang="en-US" sz="1400" b="1" dirty="0" smtClean="0">
                    <a:latin typeface="+mj-ea"/>
                    <a:ea typeface="+mj-ea"/>
                  </a:rPr>
                  <a:t> </a:t>
                </a:r>
                <a:r>
                  <a:rPr lang="ko-KR" altLang="en-US" sz="1400" b="1" dirty="0" smtClean="0">
                    <a:solidFill>
                      <a:srgbClr val="FF0000"/>
                    </a:solidFill>
                    <a:latin typeface="+mj-ea"/>
                    <a:ea typeface="+mj-ea"/>
                  </a:rPr>
                  <a:t>학생증 발급이 불가합니다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+mj-ea"/>
                    <a:ea typeface="+mj-ea"/>
                  </a:rPr>
                  <a:t> </a:t>
                </a:r>
                <a:r>
                  <a:rPr lang="ko-KR" altLang="en-US" sz="1400" b="1" dirty="0" smtClean="0">
                    <a:solidFill>
                      <a:srgbClr val="D2E800"/>
                    </a:solidFill>
                    <a:latin typeface="+mj-ea"/>
                    <a:ea typeface="+mj-ea"/>
                  </a:rPr>
                  <a:t>★★★</a:t>
                </a:r>
                <a:endParaRPr lang="ko-KR" altLang="en-US" sz="1400" b="1" dirty="0">
                  <a:solidFill>
                    <a:srgbClr val="D2E8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4" name="1/2 액자 33"/>
              <p:cNvSpPr/>
              <p:nvPr/>
            </p:nvSpPr>
            <p:spPr>
              <a:xfrm>
                <a:off x="683568" y="6165701"/>
                <a:ext cx="144016" cy="190649"/>
              </a:xfrm>
              <a:prstGeom prst="halfFrame">
                <a:avLst>
                  <a:gd name="adj1" fmla="val 21465"/>
                  <a:gd name="adj2" fmla="val 21465"/>
                </a:avLst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0" name="1/2 액자 29"/>
            <p:cNvSpPr/>
            <p:nvPr/>
          </p:nvSpPr>
          <p:spPr>
            <a:xfrm rot="10800000">
              <a:off x="8028384" y="6553255"/>
              <a:ext cx="144016" cy="170100"/>
            </a:xfrm>
            <a:prstGeom prst="halfFrame">
              <a:avLst>
                <a:gd name="adj1" fmla="val 21465"/>
                <a:gd name="adj2" fmla="val 21465"/>
              </a:avLst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42967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69828" y="120447"/>
            <a:ext cx="46153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ko-KR" alt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학생증 분실신고 및 재발급방법</a:t>
            </a:r>
            <a:endParaRPr lang="ko-KR" altLang="en-US" sz="2400" kern="0" dirty="0">
              <a:solidFill>
                <a:srgbClr val="002060"/>
              </a:solidFill>
              <a:latin typeface="+mj-ea"/>
              <a:ea typeface="+mj-ea"/>
              <a:cs typeface="-윤고딕140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23528" y="3721568"/>
            <a:ext cx="8429716" cy="3024336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defRPr/>
            </a:pPr>
            <a:endParaRPr lang="en-US" altLang="ko-KR" sz="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>
              <a:defRPr/>
            </a:pPr>
            <a:endParaRPr lang="en-US" altLang="ko-KR" sz="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>
              <a:defRPr/>
            </a:pPr>
            <a:r>
              <a:rPr lang="en-US" altLang="ko-KR" sz="105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endParaRPr lang="ko-KR" altLang="en-US" sz="13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323528" y="1221884"/>
            <a:ext cx="8429716" cy="2187603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buBlip>
                <a:blip r:embed="rId3"/>
              </a:buBlip>
            </a:pPr>
            <a:endParaRPr lang="en-US" altLang="ko-KR" sz="8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+mj-ea"/>
              <a:ea typeface="+mj-ea"/>
            </a:endParaRPr>
          </a:p>
          <a:p>
            <a:endParaRPr lang="en-US" altLang="ko-KR" sz="8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+mj-ea"/>
              <a:ea typeface="+mj-ea"/>
            </a:endParaRPr>
          </a:p>
        </p:txBody>
      </p:sp>
      <p:sp>
        <p:nvSpPr>
          <p:cNvPr id="16" name="모서리가 둥근 직사각형 44"/>
          <p:cNvSpPr/>
          <p:nvPr/>
        </p:nvSpPr>
        <p:spPr>
          <a:xfrm>
            <a:off x="755576" y="3501008"/>
            <a:ext cx="2232248" cy="381032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ko-KR" alt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재발급 방법</a:t>
            </a:r>
            <a:endParaRPr lang="ko-KR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7" name="평행 사변형 16"/>
          <p:cNvSpPr/>
          <p:nvPr/>
        </p:nvSpPr>
        <p:spPr>
          <a:xfrm>
            <a:off x="683567" y="1524282"/>
            <a:ext cx="7531293" cy="360040"/>
          </a:xfrm>
          <a:prstGeom prst="parallelogram">
            <a:avLst>
              <a:gd name="adj" fmla="val 9451"/>
            </a:avLst>
          </a:prstGeom>
          <a:solidFill>
            <a:srgbClr val="F6D6ED"/>
          </a:solidFill>
          <a:ln>
            <a:solidFill>
              <a:srgbClr val="F6D6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18" name="TextBox 120"/>
          <p:cNvSpPr txBox="1">
            <a:spLocks noChangeArrowheads="1"/>
          </p:cNvSpPr>
          <p:nvPr/>
        </p:nvSpPr>
        <p:spPr bwMode="auto">
          <a:xfrm>
            <a:off x="606526" y="1469648"/>
            <a:ext cx="7608333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ko-KR" altLang="en-US" sz="1600" dirty="0" smtClean="0">
                <a:latin typeface="+mj-ea"/>
                <a:ea typeface="+mj-ea"/>
              </a:rPr>
              <a:t>  </a:t>
            </a:r>
            <a:r>
              <a:rPr lang="ko-KR" altLang="en-US" sz="1600" b="1" dirty="0" smtClean="0">
                <a:solidFill>
                  <a:srgbClr val="FF0000"/>
                </a:solidFill>
                <a:latin typeface="+mj-ea"/>
                <a:ea typeface="+mj-ea"/>
              </a:rPr>
              <a:t>학생증 분실 시 </a:t>
            </a:r>
            <a:r>
              <a:rPr lang="ko-KR" altLang="en-US" sz="1600" b="1" u="sng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학교</a:t>
            </a:r>
            <a:r>
              <a:rPr lang="en-US" altLang="ko-KR" sz="1600" b="1" u="sng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(</a:t>
            </a:r>
            <a:r>
              <a:rPr lang="ko-KR" altLang="en-US" sz="1600" b="1" u="sng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중앙도서관</a:t>
            </a:r>
            <a:r>
              <a:rPr lang="en-US" altLang="ko-KR" sz="1600" b="1" u="sng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) </a:t>
            </a:r>
            <a:r>
              <a:rPr lang="ko-KR" altLang="en-US" sz="1600" b="1" u="sng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및 국민은행</a:t>
            </a:r>
            <a:r>
              <a:rPr lang="en-US" altLang="ko-KR" sz="1600" b="1" u="sng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/</a:t>
            </a:r>
            <a:r>
              <a:rPr lang="ko-KR" altLang="en-US" sz="1600" b="1" u="sng" dirty="0" err="1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신한은행</a:t>
            </a:r>
            <a:r>
              <a:rPr lang="en-US" altLang="ko-KR" sz="1600" b="1" u="sng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(</a:t>
            </a:r>
            <a:r>
              <a:rPr lang="ko-KR" altLang="en-US" sz="1600" b="1" u="sng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카드</a:t>
            </a:r>
            <a:r>
              <a:rPr lang="en-US" altLang="ko-KR" sz="1600" b="1" u="sng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)</a:t>
            </a:r>
            <a:r>
              <a:rPr lang="ko-KR" altLang="en-US" sz="1600" b="1" u="sng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사</a:t>
            </a:r>
            <a:r>
              <a:rPr lang="ko-KR" altLang="en-US" sz="16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1600" b="1" dirty="0" smtClean="0">
                <a:solidFill>
                  <a:srgbClr val="FF0000"/>
                </a:solidFill>
                <a:latin typeface="+mj-ea"/>
                <a:ea typeface="+mj-ea"/>
              </a:rPr>
              <a:t>모두 분실신고 </a:t>
            </a:r>
            <a:r>
              <a:rPr lang="ko-KR" altLang="en-US" sz="1600" b="1" dirty="0" smtClean="0">
                <a:latin typeface="+mj-ea"/>
                <a:ea typeface="+mj-ea"/>
              </a:rPr>
              <a:t> </a:t>
            </a:r>
            <a:endParaRPr lang="en-US" altLang="ko-KR" sz="16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ko-KR" altLang="en-US" sz="1600" b="1" dirty="0" smtClean="0">
                <a:solidFill>
                  <a:srgbClr val="FF0000"/>
                </a:solidFill>
                <a:latin typeface="+mj-ea"/>
                <a:ea typeface="+mj-ea"/>
              </a:rPr>
              <a:t>  </a:t>
            </a:r>
            <a:r>
              <a:rPr lang="ko-KR" altLang="en-US" sz="1500" b="1" dirty="0" smtClean="0">
                <a:latin typeface="+mj-ea"/>
                <a:ea typeface="+mj-ea"/>
              </a:rPr>
              <a:t>①</a:t>
            </a:r>
            <a:r>
              <a:rPr lang="ko-KR" altLang="en-US" sz="1500" b="1" dirty="0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ko-KR" altLang="en-US" sz="1500" b="1" dirty="0" smtClean="0">
                <a:latin typeface="+mj-ea"/>
                <a:ea typeface="+mj-ea"/>
              </a:rPr>
              <a:t>교내기능 정지 분실신고  </a:t>
            </a:r>
            <a:endParaRPr lang="en-US" altLang="ko-KR" sz="15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en-US" altLang="ko-KR" sz="1500" b="1" dirty="0" smtClean="0">
                <a:latin typeface="+mj-ea"/>
                <a:ea typeface="+mj-ea"/>
              </a:rPr>
              <a:t>     </a:t>
            </a:r>
            <a:r>
              <a:rPr lang="en-US" altLang="ko-KR" sz="1500" dirty="0" smtClean="0">
                <a:latin typeface="+mj-ea"/>
                <a:ea typeface="+mj-ea"/>
              </a:rPr>
              <a:t>- </a:t>
            </a:r>
            <a:r>
              <a:rPr lang="ko-KR" altLang="en-US" sz="1500" dirty="0" smtClean="0">
                <a:latin typeface="+mj-ea"/>
                <a:ea typeface="+mj-ea"/>
              </a:rPr>
              <a:t>중앙도서관 ☎ </a:t>
            </a:r>
            <a:r>
              <a:rPr lang="en-US" altLang="ko-KR" sz="1500" dirty="0" smtClean="0">
                <a:latin typeface="+mj-ea"/>
                <a:ea typeface="+mj-ea"/>
              </a:rPr>
              <a:t>02)2260-8622~3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en-US" altLang="ko-KR" sz="1500" b="1" dirty="0" smtClean="0">
                <a:latin typeface="+mj-ea"/>
                <a:ea typeface="+mj-ea"/>
              </a:rPr>
              <a:t>  </a:t>
            </a:r>
            <a:r>
              <a:rPr lang="ko-KR" altLang="en-US" sz="1500" b="1" dirty="0" smtClean="0">
                <a:latin typeface="+mj-ea"/>
                <a:ea typeface="+mj-ea"/>
              </a:rPr>
              <a:t>② 은행기능 정지 분실신고</a:t>
            </a:r>
            <a:endParaRPr lang="en-US" altLang="ko-KR" sz="15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en-US" altLang="ko-KR" sz="1500" b="1" dirty="0" smtClean="0">
                <a:latin typeface="+mj-ea"/>
                <a:ea typeface="+mj-ea"/>
              </a:rPr>
              <a:t>     </a:t>
            </a:r>
            <a:r>
              <a:rPr lang="en-US" altLang="ko-KR" sz="1500" dirty="0" smtClean="0">
                <a:latin typeface="+mj-ea"/>
                <a:ea typeface="+mj-ea"/>
              </a:rPr>
              <a:t>- </a:t>
            </a:r>
            <a:r>
              <a:rPr lang="ko-KR" altLang="en-US" sz="1500" dirty="0" err="1" smtClean="0">
                <a:latin typeface="+mj-ea"/>
                <a:ea typeface="+mj-ea"/>
              </a:rPr>
              <a:t>신한카드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>
                <a:latin typeface="+mj-ea"/>
                <a:ea typeface="+mj-ea"/>
              </a:rPr>
              <a:t>☎ </a:t>
            </a:r>
            <a:r>
              <a:rPr lang="en-US" altLang="ko-KR" sz="1500" dirty="0" smtClean="0">
                <a:latin typeface="+mj-ea"/>
                <a:ea typeface="+mj-ea"/>
              </a:rPr>
              <a:t>1544-7200 / </a:t>
            </a:r>
            <a:r>
              <a:rPr lang="ko-KR" altLang="en-US" sz="1500" dirty="0" smtClean="0">
                <a:latin typeface="+mj-ea"/>
                <a:ea typeface="+mj-ea"/>
              </a:rPr>
              <a:t>국민카드 ☎ </a:t>
            </a:r>
            <a:r>
              <a:rPr lang="en-US" altLang="ko-KR" sz="1500" dirty="0" smtClean="0">
                <a:latin typeface="+mj-ea"/>
                <a:ea typeface="+mj-ea"/>
              </a:rPr>
              <a:t>1588-1688</a:t>
            </a:r>
            <a:r>
              <a:rPr lang="en-US" altLang="ko-KR" sz="1600" dirty="0" smtClean="0">
                <a:latin typeface="+mj-ea"/>
                <a:ea typeface="+mj-ea"/>
              </a:rPr>
              <a:t>       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19" name="평행 사변형 18"/>
          <p:cNvSpPr/>
          <p:nvPr/>
        </p:nvSpPr>
        <p:spPr>
          <a:xfrm>
            <a:off x="678091" y="4073419"/>
            <a:ext cx="4253949" cy="273285"/>
          </a:xfrm>
          <a:prstGeom prst="parallelogram">
            <a:avLst>
              <a:gd name="adj" fmla="val 9451"/>
            </a:avLst>
          </a:prstGeom>
          <a:solidFill>
            <a:srgbClr val="F6D6ED"/>
          </a:solidFill>
          <a:ln>
            <a:solidFill>
              <a:srgbClr val="F6D6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20" name="평행 사변형 19"/>
          <p:cNvSpPr/>
          <p:nvPr/>
        </p:nvSpPr>
        <p:spPr>
          <a:xfrm>
            <a:off x="678091" y="6027745"/>
            <a:ext cx="1296144" cy="288032"/>
          </a:xfrm>
          <a:prstGeom prst="parallelogram">
            <a:avLst>
              <a:gd name="adj" fmla="val 9451"/>
            </a:avLst>
          </a:prstGeom>
          <a:solidFill>
            <a:srgbClr val="F6D6ED"/>
          </a:solidFill>
          <a:ln>
            <a:solidFill>
              <a:srgbClr val="F6D6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0820" y="3962957"/>
            <a:ext cx="7636786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ko-KR" altLang="en-US" sz="1400" dirty="0" smtClean="0">
                <a:latin typeface="+mj-ea"/>
                <a:ea typeface="+mj-ea"/>
              </a:rPr>
              <a:t>  </a:t>
            </a:r>
            <a:r>
              <a:rPr lang="ko-KR" altLang="en-US" sz="1600" b="1" dirty="0" smtClean="0">
                <a:latin typeface="+mj-ea"/>
                <a:ea typeface="+mj-ea"/>
              </a:rPr>
              <a:t>학생증 분실</a:t>
            </a:r>
            <a:r>
              <a:rPr lang="en-US" altLang="ko-KR" sz="1600" b="1" dirty="0" smtClean="0"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latin typeface="+mj-ea"/>
                <a:ea typeface="+mj-ea"/>
              </a:rPr>
              <a:t>훼손 등 재발급을 원하는 경우</a:t>
            </a:r>
            <a:endParaRPr lang="en-US" altLang="ko-KR" sz="16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en-US" altLang="ko-KR" sz="1400" b="1" dirty="0" smtClean="0">
                <a:latin typeface="+mj-ea"/>
                <a:ea typeface="+mj-ea"/>
              </a:rPr>
              <a:t>    </a:t>
            </a:r>
            <a:r>
              <a:rPr lang="en-US" altLang="ko-KR" sz="1300" b="1" dirty="0" smtClean="0">
                <a:latin typeface="+mj-ea"/>
                <a:ea typeface="+mj-ea"/>
              </a:rPr>
              <a:t>step1. </a:t>
            </a:r>
            <a:r>
              <a:rPr lang="ko-KR" altLang="en-US" sz="1300" b="1" dirty="0" smtClean="0">
                <a:latin typeface="+mj-ea"/>
                <a:ea typeface="+mj-ea"/>
              </a:rPr>
              <a:t>중앙도서관 교내기능 정지 분실신고</a:t>
            </a:r>
            <a:endParaRPr lang="en-US" altLang="ko-KR" sz="13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en-US" altLang="ko-KR" sz="1300" b="1" dirty="0" smtClean="0">
                <a:latin typeface="+mj-ea"/>
                <a:ea typeface="+mj-ea"/>
              </a:rPr>
              <a:t>    step2. </a:t>
            </a:r>
            <a:r>
              <a:rPr lang="ko-KR" altLang="en-US" sz="1300" b="1" dirty="0" err="1" smtClean="0">
                <a:latin typeface="+mj-ea"/>
                <a:ea typeface="+mj-ea"/>
              </a:rPr>
              <a:t>신한카드</a:t>
            </a:r>
            <a:r>
              <a:rPr lang="ko-KR" altLang="en-US" sz="1300" b="1" dirty="0" smtClean="0">
                <a:latin typeface="+mj-ea"/>
                <a:ea typeface="+mj-ea"/>
              </a:rPr>
              <a:t> 분실센터</a:t>
            </a:r>
            <a:r>
              <a:rPr lang="en-US" altLang="ko-KR" sz="1300" b="1" dirty="0" smtClean="0">
                <a:latin typeface="+mj-ea"/>
                <a:ea typeface="+mj-ea"/>
              </a:rPr>
              <a:t>(</a:t>
            </a:r>
            <a:r>
              <a:rPr lang="ko-KR" altLang="en-US" sz="1300" b="1" dirty="0" smtClean="0">
                <a:latin typeface="+mj-ea"/>
                <a:ea typeface="+mj-ea"/>
              </a:rPr>
              <a:t>☎</a:t>
            </a:r>
            <a:r>
              <a:rPr lang="en-US" altLang="ko-KR" sz="1300" b="1" dirty="0" smtClean="0">
                <a:latin typeface="+mj-ea"/>
                <a:ea typeface="+mj-ea"/>
              </a:rPr>
              <a:t>1544-7200)/ </a:t>
            </a:r>
            <a:r>
              <a:rPr lang="ko-KR" altLang="en-US" sz="1300" b="1" dirty="0" smtClean="0">
                <a:latin typeface="+mj-ea"/>
                <a:ea typeface="+mj-ea"/>
              </a:rPr>
              <a:t>국민카드 분실센터</a:t>
            </a:r>
            <a:r>
              <a:rPr lang="en-US" altLang="ko-KR" sz="1300" b="1" dirty="0" smtClean="0">
                <a:latin typeface="+mj-ea"/>
                <a:ea typeface="+mj-ea"/>
              </a:rPr>
              <a:t>(</a:t>
            </a:r>
            <a:r>
              <a:rPr lang="ko-KR" altLang="en-US" sz="1300" b="1" dirty="0">
                <a:latin typeface="+mj-ea"/>
                <a:ea typeface="+mj-ea"/>
              </a:rPr>
              <a:t>☎</a:t>
            </a:r>
            <a:r>
              <a:rPr lang="en-US" altLang="ko-KR" sz="1300" b="1" dirty="0" smtClean="0">
                <a:latin typeface="+mj-ea"/>
                <a:ea typeface="+mj-ea"/>
              </a:rPr>
              <a:t>1588-1688) </a:t>
            </a:r>
            <a:r>
              <a:rPr lang="ko-KR" altLang="en-US" sz="1300" b="1" dirty="0" smtClean="0">
                <a:latin typeface="+mj-ea"/>
                <a:ea typeface="+mj-ea"/>
              </a:rPr>
              <a:t>분실등록 </a:t>
            </a:r>
            <a:endParaRPr lang="en-US" altLang="ko-KR" sz="13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en-US" altLang="ko-KR" sz="1300" b="1" dirty="0" smtClean="0">
                <a:solidFill>
                  <a:srgbClr val="FF0000"/>
                </a:solidFill>
                <a:latin typeface="+mj-ea"/>
                <a:ea typeface="+mj-ea"/>
              </a:rPr>
              <a:t>    </a:t>
            </a:r>
            <a:r>
              <a:rPr lang="en-US" altLang="ko-KR" sz="1300" b="1" dirty="0" smtClean="0">
                <a:solidFill>
                  <a:srgbClr val="0000FF"/>
                </a:solidFill>
                <a:latin typeface="+mj-ea"/>
                <a:ea typeface="+mj-ea"/>
              </a:rPr>
              <a:t>(</a:t>
            </a:r>
            <a:r>
              <a:rPr lang="ko-KR" altLang="en-US" sz="1300" b="1" dirty="0" smtClean="0">
                <a:solidFill>
                  <a:srgbClr val="0000FF"/>
                </a:solidFill>
                <a:latin typeface="+mj-ea"/>
                <a:ea typeface="+mj-ea"/>
              </a:rPr>
              <a:t>일반형</a:t>
            </a:r>
            <a:r>
              <a:rPr lang="en-US" altLang="ko-KR" sz="1300" b="1" dirty="0" smtClean="0">
                <a:solidFill>
                  <a:srgbClr val="0000FF"/>
                </a:solidFill>
                <a:latin typeface="+mj-ea"/>
                <a:ea typeface="+mj-ea"/>
              </a:rPr>
              <a:t>) </a:t>
            </a:r>
            <a:r>
              <a:rPr lang="ko-KR" altLang="en-US" sz="1300" b="1" dirty="0" smtClean="0">
                <a:solidFill>
                  <a:srgbClr val="0000FF"/>
                </a:solidFill>
                <a:latin typeface="+mj-ea"/>
                <a:ea typeface="+mj-ea"/>
              </a:rPr>
              <a:t>☞ </a:t>
            </a:r>
            <a:r>
              <a:rPr lang="en-US" altLang="ko-KR" sz="1300" b="1" dirty="0" smtClean="0">
                <a:latin typeface="+mj-ea"/>
                <a:ea typeface="+mj-ea"/>
              </a:rPr>
              <a:t>step3. </a:t>
            </a:r>
            <a:r>
              <a:rPr lang="ko-KR" altLang="en-US" sz="1300" b="1" dirty="0" err="1" smtClean="0">
                <a:solidFill>
                  <a:prstClr val="black"/>
                </a:solidFill>
                <a:latin typeface="+mj-ea"/>
                <a:ea typeface="+mj-ea"/>
              </a:rPr>
              <a:t>학생지원팀</a:t>
            </a:r>
            <a:r>
              <a:rPr lang="ko-KR" altLang="en-US" sz="1300" b="1" dirty="0" smtClean="0">
                <a:solidFill>
                  <a:prstClr val="black"/>
                </a:solidFill>
                <a:latin typeface="+mj-ea"/>
                <a:ea typeface="+mj-ea"/>
              </a:rPr>
              <a:t> </a:t>
            </a:r>
            <a:r>
              <a:rPr lang="en-US" altLang="ko-KR" sz="1300" b="1" dirty="0" smtClean="0">
                <a:solidFill>
                  <a:prstClr val="black"/>
                </a:solidFill>
                <a:latin typeface="+mj-ea"/>
                <a:ea typeface="+mj-ea"/>
              </a:rPr>
              <a:t>CS</a:t>
            </a:r>
            <a:r>
              <a:rPr lang="ko-KR" altLang="en-US" sz="1300" b="1" dirty="0" smtClean="0">
                <a:solidFill>
                  <a:prstClr val="black"/>
                </a:solidFill>
                <a:latin typeface="+mj-ea"/>
                <a:ea typeface="+mj-ea"/>
              </a:rPr>
              <a:t>센터 방문</a:t>
            </a:r>
            <a:endParaRPr lang="en-US" altLang="ko-KR" sz="1300" b="1" dirty="0" smtClean="0">
              <a:solidFill>
                <a:prstClr val="black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en-US" altLang="ko-KR" sz="1300" b="1" dirty="0" smtClean="0">
                <a:solidFill>
                  <a:srgbClr val="0000FF"/>
                </a:solidFill>
                <a:latin typeface="+mj-ea"/>
                <a:ea typeface="+mj-ea"/>
              </a:rPr>
              <a:t>    (</a:t>
            </a:r>
            <a:r>
              <a:rPr lang="ko-KR" altLang="en-US" sz="1300" b="1" dirty="0" smtClean="0">
                <a:solidFill>
                  <a:srgbClr val="0000FF"/>
                </a:solidFill>
                <a:latin typeface="+mj-ea"/>
                <a:ea typeface="+mj-ea"/>
              </a:rPr>
              <a:t>다기능</a:t>
            </a:r>
            <a:r>
              <a:rPr lang="en-US" altLang="ko-KR" sz="1300" b="1" dirty="0" smtClean="0">
                <a:solidFill>
                  <a:srgbClr val="0000FF"/>
                </a:solidFill>
                <a:latin typeface="+mj-ea"/>
                <a:ea typeface="+mj-ea"/>
              </a:rPr>
              <a:t>) </a:t>
            </a:r>
            <a:r>
              <a:rPr lang="ko-KR" altLang="en-US" sz="1300" b="1" dirty="0" smtClean="0">
                <a:solidFill>
                  <a:srgbClr val="0000FF"/>
                </a:solidFill>
                <a:latin typeface="+mj-ea"/>
                <a:ea typeface="+mj-ea"/>
              </a:rPr>
              <a:t>☞ </a:t>
            </a:r>
            <a:r>
              <a:rPr lang="en-US" altLang="ko-KR" sz="1300" b="1" dirty="0" smtClean="0">
                <a:latin typeface="+mj-ea"/>
                <a:ea typeface="+mj-ea"/>
              </a:rPr>
              <a:t>step3.</a:t>
            </a:r>
            <a:r>
              <a:rPr lang="en-US" altLang="ko-KR" sz="1300" b="1" dirty="0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ko-KR" altLang="en-US" sz="1300" b="1" dirty="0" err="1" smtClean="0">
                <a:solidFill>
                  <a:srgbClr val="FF0000"/>
                </a:solidFill>
                <a:latin typeface="+mj-ea"/>
                <a:ea typeface="+mj-ea"/>
              </a:rPr>
              <a:t>신한은행</a:t>
            </a:r>
            <a:r>
              <a:rPr lang="ko-KR" altLang="en-US" sz="1300" b="1" dirty="0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ko-KR" altLang="en-US" sz="1300" b="1" dirty="0" err="1" smtClean="0">
                <a:solidFill>
                  <a:srgbClr val="FF0000"/>
                </a:solidFill>
                <a:latin typeface="+mj-ea"/>
                <a:ea typeface="+mj-ea"/>
              </a:rPr>
              <a:t>동국대지점</a:t>
            </a:r>
            <a:r>
              <a:rPr lang="en-US" altLang="ko-KR" sz="1300" b="1" dirty="0" smtClean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ko-KR" altLang="en-US" sz="1300" b="1" dirty="0" smtClean="0">
                <a:solidFill>
                  <a:srgbClr val="FF0000"/>
                </a:solidFill>
                <a:latin typeface="+mj-ea"/>
                <a:ea typeface="+mj-ea"/>
              </a:rPr>
              <a:t>명진관</a:t>
            </a:r>
            <a:r>
              <a:rPr lang="en-US" altLang="ko-KR" sz="1300" b="1" dirty="0" smtClean="0">
                <a:solidFill>
                  <a:srgbClr val="FF0000"/>
                </a:solidFill>
                <a:latin typeface="+mj-ea"/>
                <a:ea typeface="+mj-ea"/>
              </a:rPr>
              <a:t>1</a:t>
            </a:r>
            <a:r>
              <a:rPr lang="ko-KR" altLang="en-US" sz="1300" b="1" dirty="0" smtClean="0">
                <a:solidFill>
                  <a:srgbClr val="FF0000"/>
                </a:solidFill>
                <a:latin typeface="+mj-ea"/>
                <a:ea typeface="+mj-ea"/>
              </a:rPr>
              <a:t>층</a:t>
            </a:r>
            <a:r>
              <a:rPr lang="en-US" altLang="ko-KR" sz="1300" b="1" dirty="0" smtClean="0">
                <a:solidFill>
                  <a:srgbClr val="FF0000"/>
                </a:solidFill>
                <a:latin typeface="+mj-ea"/>
                <a:ea typeface="+mj-ea"/>
              </a:rPr>
              <a:t>) </a:t>
            </a:r>
            <a:r>
              <a:rPr lang="ko-KR" altLang="en-US" sz="1300" b="1" dirty="0" smtClean="0">
                <a:latin typeface="+mj-ea"/>
                <a:ea typeface="+mj-ea"/>
              </a:rPr>
              <a:t>또는</a:t>
            </a:r>
            <a:r>
              <a:rPr lang="ko-KR" altLang="en-US" sz="1300" b="1" dirty="0" smtClean="0">
                <a:solidFill>
                  <a:srgbClr val="FF0000"/>
                </a:solidFill>
                <a:latin typeface="+mj-ea"/>
                <a:ea typeface="+mj-ea"/>
              </a:rPr>
              <a:t> 국민은행 </a:t>
            </a:r>
            <a:r>
              <a:rPr lang="ko-KR" altLang="en-US" sz="1300" b="1" dirty="0" err="1" smtClean="0">
                <a:solidFill>
                  <a:srgbClr val="FF0000"/>
                </a:solidFill>
                <a:latin typeface="+mj-ea"/>
                <a:ea typeface="+mj-ea"/>
              </a:rPr>
              <a:t>동국대지점</a:t>
            </a:r>
            <a:r>
              <a:rPr lang="en-US" altLang="ko-KR" sz="1300" b="1" dirty="0" smtClean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ko-KR" altLang="en-US" sz="1300" b="1" dirty="0" err="1" smtClean="0">
                <a:solidFill>
                  <a:srgbClr val="FF0000"/>
                </a:solidFill>
                <a:latin typeface="+mj-ea"/>
                <a:ea typeface="+mj-ea"/>
              </a:rPr>
              <a:t>혜화관</a:t>
            </a:r>
            <a:r>
              <a:rPr lang="en-US" altLang="ko-KR" sz="1300" b="1" dirty="0" smtClean="0">
                <a:solidFill>
                  <a:srgbClr val="FF0000"/>
                </a:solidFill>
                <a:latin typeface="+mj-ea"/>
                <a:ea typeface="+mj-ea"/>
              </a:rPr>
              <a:t>1</a:t>
            </a:r>
            <a:r>
              <a:rPr lang="ko-KR" altLang="en-US" sz="1300" b="1" dirty="0" smtClean="0">
                <a:solidFill>
                  <a:srgbClr val="FF0000"/>
                </a:solidFill>
                <a:latin typeface="+mj-ea"/>
                <a:ea typeface="+mj-ea"/>
              </a:rPr>
              <a:t>층</a:t>
            </a:r>
            <a:r>
              <a:rPr lang="en-US" altLang="ko-KR" sz="1300" b="1" dirty="0" smtClean="0">
                <a:solidFill>
                  <a:srgbClr val="FF0000"/>
                </a:solidFill>
                <a:latin typeface="+mj-ea"/>
                <a:ea typeface="+mj-ea"/>
              </a:rPr>
              <a:t>)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en-US" altLang="ko-KR" sz="1300" b="1" dirty="0" smtClean="0">
                <a:solidFill>
                  <a:srgbClr val="FF0000"/>
                </a:solidFill>
                <a:latin typeface="+mj-ea"/>
                <a:ea typeface="+mj-ea"/>
              </a:rPr>
              <a:t>                            </a:t>
            </a:r>
            <a:r>
              <a:rPr lang="ko-KR" altLang="en-US" sz="1300" b="1" dirty="0" smtClean="0">
                <a:solidFill>
                  <a:srgbClr val="FF0000"/>
                </a:solidFill>
                <a:latin typeface="+mj-ea"/>
                <a:ea typeface="+mj-ea"/>
              </a:rPr>
              <a:t>방문하여</a:t>
            </a:r>
            <a:r>
              <a:rPr lang="en-US" altLang="ko-KR" sz="1300" b="1" dirty="0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ko-KR" altLang="en-US" sz="1300" b="1" dirty="0" smtClean="0">
                <a:solidFill>
                  <a:srgbClr val="FF0000"/>
                </a:solidFill>
                <a:latin typeface="+mj-ea"/>
                <a:ea typeface="+mj-ea"/>
              </a:rPr>
              <a:t>신청 후 수령 </a:t>
            </a:r>
            <a:r>
              <a:rPr lang="en-US" altLang="ko-KR" sz="1300" b="1" dirty="0" smtClean="0">
                <a:latin typeface="+mj-ea"/>
                <a:ea typeface="+mj-ea"/>
              </a:rPr>
              <a:t>(</a:t>
            </a:r>
            <a:r>
              <a:rPr lang="ko-KR" altLang="en-US" sz="1300" b="1" dirty="0" smtClean="0">
                <a:latin typeface="+mj-ea"/>
                <a:ea typeface="+mj-ea"/>
              </a:rPr>
              <a:t>신분증 지참 후 방문</a:t>
            </a:r>
            <a:r>
              <a:rPr lang="en-US" altLang="ko-KR" sz="1300" b="1" dirty="0" smtClean="0">
                <a:latin typeface="+mj-ea"/>
                <a:ea typeface="+mj-ea"/>
              </a:rPr>
              <a:t>)</a:t>
            </a:r>
            <a:endParaRPr lang="en-US" altLang="ko-KR" sz="1300" dirty="0" smtClean="0">
              <a:latin typeface="+mj-ea"/>
              <a:ea typeface="+mj-ea"/>
            </a:endParaRPr>
          </a:p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en-US" altLang="ko-KR" sz="1400" dirty="0" smtClean="0">
                <a:latin typeface="+mj-ea"/>
                <a:ea typeface="+mj-ea"/>
              </a:rPr>
              <a:t> </a:t>
            </a:r>
            <a:r>
              <a:rPr lang="ko-KR" altLang="en-US" sz="1600" b="1" dirty="0" smtClean="0">
                <a:latin typeface="+mj-ea"/>
                <a:ea typeface="+mj-ea"/>
              </a:rPr>
              <a:t>재발급 비용    </a:t>
            </a:r>
            <a:r>
              <a:rPr lang="en-US" altLang="ko-KR" sz="1600" b="1" dirty="0" smtClean="0">
                <a:latin typeface="+mj-ea"/>
                <a:ea typeface="+mj-ea"/>
              </a:rPr>
              <a:t>: </a:t>
            </a:r>
            <a:r>
              <a:rPr lang="en-US" altLang="ko-KR" sz="1400" b="1" dirty="0">
                <a:solidFill>
                  <a:srgbClr val="0000FF"/>
                </a:solidFill>
                <a:latin typeface="+mj-ea"/>
                <a:ea typeface="+mj-ea"/>
              </a:rPr>
              <a:t>5000</a:t>
            </a:r>
            <a:r>
              <a:rPr lang="ko-KR" altLang="en-US" sz="1400" b="1" dirty="0">
                <a:solidFill>
                  <a:srgbClr val="0000FF"/>
                </a:solidFill>
                <a:latin typeface="+mj-ea"/>
                <a:ea typeface="+mj-ea"/>
              </a:rPr>
              <a:t>원</a:t>
            </a:r>
            <a:r>
              <a:rPr lang="ko-KR" altLang="en-US" sz="1400" dirty="0">
                <a:latin typeface="+mj-ea"/>
                <a:ea typeface="+mj-ea"/>
              </a:rPr>
              <a:t> </a:t>
            </a:r>
            <a:r>
              <a:rPr lang="en-US" altLang="ko-KR" sz="1400" b="1" dirty="0" smtClean="0">
                <a:latin typeface="+mj-ea"/>
                <a:ea typeface="+mj-ea"/>
              </a:rPr>
              <a:t>( </a:t>
            </a:r>
            <a:r>
              <a:rPr lang="ko-KR" altLang="en-US" sz="1400" b="1" u="sng" dirty="0" smtClean="0">
                <a:solidFill>
                  <a:srgbClr val="FF0000"/>
                </a:solidFill>
                <a:latin typeface="+mj-ea"/>
                <a:ea typeface="+mj-ea"/>
              </a:rPr>
              <a:t>일반형학생증</a:t>
            </a:r>
            <a:r>
              <a:rPr lang="ko-KR" altLang="en-US" sz="1400" b="1" dirty="0" smtClean="0">
                <a:latin typeface="+mj-ea"/>
                <a:ea typeface="+mj-ea"/>
              </a:rPr>
              <a:t> </a:t>
            </a:r>
            <a:r>
              <a:rPr lang="ko-KR" altLang="en-US" sz="1400" b="1" dirty="0">
                <a:latin typeface="+mj-ea"/>
                <a:ea typeface="+mj-ea"/>
              </a:rPr>
              <a:t>발급 </a:t>
            </a:r>
            <a:r>
              <a:rPr lang="ko-KR" altLang="en-US" sz="1400" b="1" dirty="0" smtClean="0">
                <a:latin typeface="+mj-ea"/>
                <a:ea typeface="+mj-ea"/>
              </a:rPr>
              <a:t>대상자 </a:t>
            </a:r>
            <a:r>
              <a:rPr lang="en-US" altLang="ko-KR" sz="1400" b="1" dirty="0" smtClean="0">
                <a:latin typeface="+mj-ea"/>
                <a:ea typeface="+mj-ea"/>
              </a:rPr>
              <a:t>)</a:t>
            </a:r>
          </a:p>
          <a:p>
            <a:pPr>
              <a:buClr>
                <a:srgbClr val="C00000"/>
              </a:buClr>
            </a:pPr>
            <a:r>
              <a:rPr lang="ko-KR" altLang="en-US" sz="1400" b="1" dirty="0" smtClean="0">
                <a:solidFill>
                  <a:srgbClr val="0000FF"/>
                </a:solidFill>
                <a:latin typeface="+mj-ea"/>
                <a:ea typeface="+mj-ea"/>
              </a:rPr>
              <a:t>                         무료</a:t>
            </a:r>
            <a:r>
              <a:rPr lang="ko-KR" altLang="en-US" sz="1400" b="1" dirty="0" smtClean="0">
                <a:latin typeface="+mj-ea"/>
                <a:ea typeface="+mj-ea"/>
              </a:rPr>
              <a:t> </a:t>
            </a:r>
            <a:r>
              <a:rPr lang="en-US" altLang="ko-KR" sz="1400" b="1" dirty="0" smtClean="0">
                <a:latin typeface="+mj-ea"/>
                <a:ea typeface="+mj-ea"/>
              </a:rPr>
              <a:t>( </a:t>
            </a:r>
            <a:r>
              <a:rPr lang="ko-KR" altLang="en-US" sz="1400" b="1" u="sng" dirty="0" smtClean="0">
                <a:solidFill>
                  <a:srgbClr val="FF0000"/>
                </a:solidFill>
                <a:latin typeface="+mj-ea"/>
                <a:ea typeface="+mj-ea"/>
              </a:rPr>
              <a:t>다기능학생증</a:t>
            </a:r>
            <a:r>
              <a:rPr lang="ko-KR" altLang="en-US" sz="1400" b="1" dirty="0" smtClean="0">
                <a:latin typeface="+mj-ea"/>
                <a:ea typeface="+mj-ea"/>
              </a:rPr>
              <a:t> 발급 대상자 </a:t>
            </a:r>
            <a:r>
              <a:rPr lang="en-US" altLang="ko-KR" sz="1400" b="1" dirty="0" smtClean="0">
                <a:latin typeface="+mj-ea"/>
                <a:ea typeface="+mj-ea"/>
              </a:rPr>
              <a:t>)</a:t>
            </a:r>
          </a:p>
        </p:txBody>
      </p:sp>
      <p:sp>
        <p:nvSpPr>
          <p:cNvPr id="22" name="모서리가 둥근 직사각형 44"/>
          <p:cNvSpPr/>
          <p:nvPr/>
        </p:nvSpPr>
        <p:spPr>
          <a:xfrm>
            <a:off x="678091" y="961665"/>
            <a:ext cx="2232248" cy="422088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ko-KR" alt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분실신고 방법</a:t>
            </a:r>
            <a:endParaRPr lang="ko-KR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15946824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모서리가 둥근 직사각형 10"/>
          <p:cNvSpPr/>
          <p:nvPr/>
        </p:nvSpPr>
        <p:spPr>
          <a:xfrm>
            <a:off x="263800" y="1179723"/>
            <a:ext cx="8429716" cy="5177904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buBlip>
                <a:blip r:embed="rId3"/>
              </a:buBlip>
            </a:pPr>
            <a:endParaRPr lang="en-US" altLang="ko-KR" sz="8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+mj-ea"/>
              <a:ea typeface="+mj-ea"/>
            </a:endParaRPr>
          </a:p>
          <a:p>
            <a:endParaRPr lang="en-US" altLang="ko-KR" sz="8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+mj-ea"/>
              <a:ea typeface="+mj-ea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46210" y="1340768"/>
            <a:ext cx="8064896" cy="4408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 smtClean="0">
                <a:latin typeface="+mj-ea"/>
                <a:ea typeface="+mj-ea"/>
                <a:cs typeface="굴림" pitchFamily="50" charset="-127"/>
              </a:rPr>
              <a:t> </a:t>
            </a: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b="1" dirty="0" smtClean="0">
                <a:latin typeface="+mj-ea"/>
                <a:ea typeface="+mj-ea"/>
                <a:cs typeface="굴림" pitchFamily="50" charset="-127"/>
              </a:rPr>
              <a:t> 가</a:t>
            </a:r>
            <a:r>
              <a:rPr lang="en-US" altLang="ko-KR" sz="1400" b="1" dirty="0" smtClean="0">
                <a:latin typeface="+mj-ea"/>
                <a:ea typeface="+mj-ea"/>
                <a:cs typeface="굴림" pitchFamily="50" charset="-127"/>
              </a:rPr>
              <a:t>. </a:t>
            </a:r>
            <a:r>
              <a:rPr lang="ko-KR" altLang="en-US" sz="1400" b="1" dirty="0" smtClean="0">
                <a:latin typeface="+mj-ea"/>
                <a:ea typeface="+mj-ea"/>
                <a:cs typeface="굴림" pitchFamily="50" charset="-127"/>
              </a:rPr>
              <a:t> 본교 학생증 신규 발급은 </a:t>
            </a:r>
            <a:r>
              <a:rPr lang="ko-KR" altLang="en-US" sz="1400" b="1" dirty="0" err="1" smtClean="0">
                <a:latin typeface="+mj-ea"/>
                <a:ea typeface="+mj-ea"/>
                <a:cs typeface="굴림" pitchFamily="50" charset="-127"/>
              </a:rPr>
              <a:t>신한은행과</a:t>
            </a:r>
            <a:r>
              <a:rPr lang="ko-KR" altLang="en-US" sz="1400" b="1" dirty="0" smtClean="0">
                <a:latin typeface="+mj-ea"/>
                <a:ea typeface="+mj-ea"/>
                <a:cs typeface="굴림" pitchFamily="50" charset="-127"/>
              </a:rPr>
              <a:t> 국민은행과의 협약에 따라 체크기능이 탑재된 다기능</a:t>
            </a:r>
            <a:endParaRPr lang="en-US" altLang="ko-KR" sz="1400" b="1" dirty="0" smtClean="0">
              <a:latin typeface="+mj-ea"/>
              <a:ea typeface="+mj-ea"/>
              <a:cs typeface="굴림" pitchFamily="50" charset="-127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b="1" dirty="0" smtClean="0">
                <a:latin typeface="+mj-ea"/>
                <a:ea typeface="+mj-ea"/>
                <a:cs typeface="굴림" pitchFamily="50" charset="-127"/>
              </a:rPr>
              <a:t>       학생증으로 발행이 가능하며</a:t>
            </a:r>
            <a:r>
              <a:rPr lang="en-US" altLang="ko-KR" sz="1400" b="1" dirty="0" smtClean="0">
                <a:latin typeface="+mj-ea"/>
                <a:ea typeface="+mj-ea"/>
                <a:cs typeface="굴림" pitchFamily="50" charset="-127"/>
              </a:rPr>
              <a:t>, </a:t>
            </a:r>
            <a:r>
              <a:rPr lang="ko-KR" altLang="en-US" sz="1500" b="1" u="sng" dirty="0" smtClean="0">
                <a:solidFill>
                  <a:srgbClr val="0000FF"/>
                </a:solidFill>
                <a:latin typeface="+mj-ea"/>
                <a:ea typeface="+mj-ea"/>
                <a:cs typeface="굴림" pitchFamily="50" charset="-127"/>
              </a:rPr>
              <a:t>수강신청 화면에서 </a:t>
            </a:r>
            <a:r>
              <a:rPr lang="en-US" altLang="ko-KR" sz="1500" b="1" u="sng" dirty="0" smtClean="0">
                <a:solidFill>
                  <a:srgbClr val="FF0000"/>
                </a:solidFill>
                <a:latin typeface="+mj-ea"/>
                <a:ea typeface="+mj-ea"/>
                <a:cs typeface="굴림" pitchFamily="50" charset="-127"/>
              </a:rPr>
              <a:t>“</a:t>
            </a:r>
            <a:r>
              <a:rPr lang="ko-KR" altLang="en-US" sz="1500" b="1" u="sng" dirty="0" smtClean="0">
                <a:solidFill>
                  <a:srgbClr val="FF0000"/>
                </a:solidFill>
                <a:latin typeface="+mj-ea"/>
                <a:ea typeface="+mj-ea"/>
                <a:cs typeface="굴림" pitchFamily="50" charset="-127"/>
              </a:rPr>
              <a:t>개인정보수집이용제공동의</a:t>
            </a:r>
            <a:r>
              <a:rPr lang="en-US" altLang="ko-KR" sz="1500" b="1" u="sng" dirty="0" smtClean="0">
                <a:solidFill>
                  <a:srgbClr val="FF0000"/>
                </a:solidFill>
                <a:latin typeface="+mj-ea"/>
                <a:ea typeface="+mj-ea"/>
                <a:cs typeface="굴림" pitchFamily="50" charset="-127"/>
              </a:rPr>
              <a:t>”</a:t>
            </a:r>
            <a:r>
              <a:rPr lang="ko-KR" altLang="en-US" sz="1500" b="1" u="sng" dirty="0" smtClean="0">
                <a:solidFill>
                  <a:srgbClr val="0000FF"/>
                </a:solidFill>
                <a:latin typeface="+mj-ea"/>
                <a:ea typeface="+mj-ea"/>
                <a:cs typeface="굴림" pitchFamily="50" charset="-127"/>
              </a:rPr>
              <a:t>를 반드시</a:t>
            </a:r>
            <a:endParaRPr lang="en-US" altLang="ko-KR" sz="1500" b="1" u="sng" dirty="0" smtClean="0">
              <a:solidFill>
                <a:srgbClr val="0000FF"/>
              </a:solidFill>
              <a:latin typeface="+mj-ea"/>
              <a:ea typeface="+mj-ea"/>
              <a:cs typeface="굴림" pitchFamily="50" charset="-127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500" b="1" dirty="0">
                <a:solidFill>
                  <a:srgbClr val="0000FF"/>
                </a:solidFill>
                <a:latin typeface="+mj-ea"/>
                <a:ea typeface="+mj-ea"/>
                <a:cs typeface="굴림" pitchFamily="50" charset="-127"/>
              </a:rPr>
              <a:t> </a:t>
            </a:r>
            <a:r>
              <a:rPr lang="en-US" altLang="ko-KR" sz="1500" b="1" dirty="0" smtClean="0">
                <a:solidFill>
                  <a:srgbClr val="0000FF"/>
                </a:solidFill>
                <a:latin typeface="+mj-ea"/>
                <a:ea typeface="+mj-ea"/>
                <a:cs typeface="굴림" pitchFamily="50" charset="-127"/>
              </a:rPr>
              <a:t>     </a:t>
            </a:r>
            <a:r>
              <a:rPr lang="ko-KR" altLang="en-US" sz="1500" b="1" u="sng" dirty="0" smtClean="0">
                <a:solidFill>
                  <a:srgbClr val="0000FF"/>
                </a:solidFill>
                <a:latin typeface="+mj-ea"/>
                <a:ea typeface="+mj-ea"/>
                <a:cs typeface="굴림" pitchFamily="50" charset="-127"/>
              </a:rPr>
              <a:t>진행해야 합니다</a:t>
            </a:r>
            <a:r>
              <a:rPr lang="en-US" altLang="ko-KR" sz="1500" b="1" u="sng" dirty="0" smtClean="0">
                <a:solidFill>
                  <a:srgbClr val="0000FF"/>
                </a:solidFill>
                <a:latin typeface="+mj-ea"/>
                <a:ea typeface="+mj-ea"/>
                <a:cs typeface="굴림" pitchFamily="50" charset="-127"/>
              </a:rPr>
              <a:t>.</a:t>
            </a:r>
            <a:r>
              <a:rPr lang="en-US" altLang="ko-KR" sz="1400" b="1" dirty="0" smtClean="0">
                <a:solidFill>
                  <a:srgbClr val="0000FF"/>
                </a:solidFill>
                <a:latin typeface="+mj-ea"/>
                <a:ea typeface="+mj-ea"/>
                <a:cs typeface="굴림" pitchFamily="50" charset="-127"/>
              </a:rPr>
              <a:t> </a:t>
            </a:r>
            <a:r>
              <a:rPr lang="en-US" altLang="ko-KR" sz="1400" b="1" dirty="0" smtClean="0">
                <a:latin typeface="+mj-ea"/>
                <a:ea typeface="+mj-ea"/>
                <a:cs typeface="굴림" pitchFamily="50" charset="-127"/>
              </a:rPr>
              <a:t>(</a:t>
            </a:r>
            <a:r>
              <a:rPr lang="ko-KR" altLang="en-US" sz="1400" b="1" u="sng" dirty="0" smtClean="0">
                <a:latin typeface="+mj-ea"/>
                <a:ea typeface="+mj-ea"/>
                <a:cs typeface="굴림" pitchFamily="50" charset="-127"/>
              </a:rPr>
              <a:t>다기능 학생증 발급 미동의 시</a:t>
            </a:r>
            <a:r>
              <a:rPr lang="en-US" altLang="ko-KR" sz="1400" b="1" u="sng" dirty="0" smtClean="0">
                <a:latin typeface="+mj-ea"/>
                <a:ea typeface="+mj-ea"/>
                <a:cs typeface="굴림" pitchFamily="50" charset="-127"/>
              </a:rPr>
              <a:t>, </a:t>
            </a:r>
            <a:r>
              <a:rPr lang="ko-KR" altLang="en-US" sz="1400" b="1" u="sng" dirty="0" smtClean="0">
                <a:latin typeface="+mj-ea"/>
                <a:ea typeface="+mj-ea"/>
                <a:cs typeface="굴림" pitchFamily="50" charset="-127"/>
              </a:rPr>
              <a:t>학생</a:t>
            </a:r>
            <a:r>
              <a:rPr lang="en-US" altLang="ko-KR" sz="1400" b="1" u="sng" dirty="0" smtClean="0">
                <a:latin typeface="+mj-ea"/>
                <a:ea typeface="+mj-ea"/>
                <a:cs typeface="굴림" pitchFamily="50" charset="-127"/>
              </a:rPr>
              <a:t>CS</a:t>
            </a:r>
            <a:r>
              <a:rPr lang="ko-KR" altLang="en-US" sz="1400" b="1" u="sng" dirty="0" smtClean="0">
                <a:latin typeface="+mj-ea"/>
                <a:ea typeface="+mj-ea"/>
                <a:cs typeface="굴림" pitchFamily="50" charset="-127"/>
              </a:rPr>
              <a:t>센터 신분증 지참하여 직접 방문</a:t>
            </a:r>
            <a:r>
              <a:rPr lang="en-US" altLang="ko-KR" sz="1400" b="1" dirty="0" smtClean="0">
                <a:latin typeface="+mj-ea"/>
                <a:ea typeface="+mj-ea"/>
                <a:cs typeface="굴림" pitchFamily="50" charset="-127"/>
              </a:rPr>
              <a:t>)</a:t>
            </a: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1400" b="1" dirty="0">
              <a:latin typeface="+mj-ea"/>
              <a:ea typeface="+mj-ea"/>
              <a:cs typeface="굴림" pitchFamily="50" charset="-127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400" b="1" dirty="0" smtClean="0">
                <a:latin typeface="+mj-ea"/>
                <a:ea typeface="+mj-ea"/>
                <a:cs typeface="굴림" pitchFamily="50" charset="-127"/>
              </a:rPr>
              <a:t> </a:t>
            </a:r>
            <a:r>
              <a:rPr lang="ko-KR" altLang="en-US" sz="1400" b="1" dirty="0" smtClean="0">
                <a:latin typeface="+mj-ea"/>
                <a:ea typeface="+mj-ea"/>
                <a:cs typeface="굴림" pitchFamily="50" charset="-127"/>
              </a:rPr>
              <a:t>나</a:t>
            </a:r>
            <a:r>
              <a:rPr lang="en-US" altLang="ko-KR" sz="1400" b="1" dirty="0" smtClean="0">
                <a:latin typeface="+mj-ea"/>
                <a:ea typeface="+mj-ea"/>
                <a:cs typeface="굴림" pitchFamily="50" charset="-127"/>
              </a:rPr>
              <a:t>.  </a:t>
            </a:r>
            <a:r>
              <a:rPr lang="ko-KR" altLang="en-US" sz="1400" b="1" dirty="0" smtClean="0">
                <a:latin typeface="+mj-ea"/>
                <a:ea typeface="+mj-ea"/>
                <a:cs typeface="굴림" pitchFamily="50" charset="-127"/>
              </a:rPr>
              <a:t>학생증의 사진은 학사행정 전산망인 </a:t>
            </a:r>
            <a:r>
              <a:rPr lang="en-US" altLang="ko-KR" sz="1400" b="1" dirty="0" err="1" smtClean="0">
                <a:latin typeface="+mj-ea"/>
                <a:ea typeface="+mj-ea"/>
                <a:cs typeface="굴림" pitchFamily="50" charset="-127"/>
              </a:rPr>
              <a:t>uDRIMS</a:t>
            </a:r>
            <a:r>
              <a:rPr lang="en-US" altLang="ko-KR" sz="1400" b="1" dirty="0" smtClean="0">
                <a:latin typeface="+mj-ea"/>
                <a:ea typeface="+mj-ea"/>
                <a:cs typeface="굴림" pitchFamily="50" charset="-127"/>
              </a:rPr>
              <a:t> </a:t>
            </a:r>
            <a:r>
              <a:rPr lang="ko-KR" altLang="en-US" sz="1400" b="1" dirty="0" smtClean="0">
                <a:latin typeface="+mj-ea"/>
                <a:ea typeface="+mj-ea"/>
                <a:cs typeface="굴림" pitchFamily="50" charset="-127"/>
              </a:rPr>
              <a:t>사진을 활용합니다</a:t>
            </a:r>
            <a:r>
              <a:rPr lang="en-US" altLang="ko-KR" sz="1400" b="1" dirty="0" smtClean="0">
                <a:latin typeface="+mj-ea"/>
                <a:ea typeface="+mj-ea"/>
                <a:cs typeface="굴림" pitchFamily="50" charset="-127"/>
              </a:rPr>
              <a:t>.  </a:t>
            </a:r>
          </a:p>
          <a:p>
            <a:pPr lvl="0" eaLnBrk="0" latinLnBrk="0" hangingPunct="0">
              <a:lnSpc>
                <a:spcPct val="150000"/>
              </a:lnSpc>
            </a:pPr>
            <a:r>
              <a:rPr kumimoji="1" lang="en-US" altLang="ko-KR" sz="1400" b="1" dirty="0" smtClean="0">
                <a:latin typeface="+mj-ea"/>
                <a:ea typeface="+mj-ea"/>
                <a:cs typeface="굴림" pitchFamily="50" charset="-127"/>
              </a:rPr>
              <a:t>       </a:t>
            </a:r>
            <a:r>
              <a:rPr lang="en-US" altLang="ko-KR" sz="1400" b="1" dirty="0" err="1" smtClean="0">
                <a:latin typeface="+mj-ea"/>
                <a:ea typeface="+mj-ea"/>
                <a:cs typeface="굴림" pitchFamily="50" charset="-127"/>
              </a:rPr>
              <a:t>uDRIMS</a:t>
            </a:r>
            <a:r>
              <a:rPr lang="ko-KR" altLang="en-US" sz="1400" b="1" dirty="0" smtClean="0">
                <a:latin typeface="+mj-ea"/>
                <a:ea typeface="+mj-ea"/>
                <a:cs typeface="굴림" pitchFamily="50" charset="-127"/>
              </a:rPr>
              <a:t>에  사진 미등록시 학생증 발급이 늦어질 수 있습니다</a:t>
            </a:r>
            <a:r>
              <a:rPr lang="en-US" altLang="ko-KR" sz="1400" b="1" dirty="0" smtClean="0">
                <a:latin typeface="+mj-ea"/>
                <a:ea typeface="+mj-ea"/>
                <a:cs typeface="굴림" pitchFamily="50" charset="-127"/>
              </a:rPr>
              <a:t>.</a:t>
            </a:r>
          </a:p>
          <a:p>
            <a:pPr lvl="0" eaLnBrk="0" latinLnBrk="0" hangingPunct="0">
              <a:lnSpc>
                <a:spcPct val="150000"/>
              </a:lnSpc>
            </a:pPr>
            <a:r>
              <a:rPr kumimoji="1" lang="en-US" altLang="ko-KR" sz="1500" b="1" dirty="0" smtClean="0">
                <a:solidFill>
                  <a:srgbClr val="0000FF"/>
                </a:solidFill>
                <a:latin typeface="+mj-ea"/>
                <a:ea typeface="+mj-ea"/>
                <a:cs typeface="굴림" pitchFamily="50" charset="-127"/>
              </a:rPr>
              <a:t>     * </a:t>
            </a:r>
            <a:r>
              <a:rPr kumimoji="1" lang="en-US" altLang="ko-KR" sz="1500" b="1" dirty="0" err="1" smtClean="0">
                <a:solidFill>
                  <a:srgbClr val="0000FF"/>
                </a:solidFill>
                <a:latin typeface="+mj-ea"/>
                <a:ea typeface="+mj-ea"/>
                <a:cs typeface="굴림" pitchFamily="50" charset="-127"/>
              </a:rPr>
              <a:t>uDRIMS</a:t>
            </a:r>
            <a:r>
              <a:rPr kumimoji="1" lang="en-US" altLang="ko-KR" sz="1500" b="1" dirty="0" smtClean="0">
                <a:solidFill>
                  <a:srgbClr val="0000FF"/>
                </a:solidFill>
                <a:latin typeface="+mj-ea"/>
                <a:ea typeface="+mj-ea"/>
                <a:cs typeface="굴림" pitchFamily="50" charset="-127"/>
              </a:rPr>
              <a:t> </a:t>
            </a:r>
            <a:r>
              <a:rPr kumimoji="1" lang="ko-KR" altLang="en-US" sz="1500" b="1" dirty="0" smtClean="0">
                <a:solidFill>
                  <a:srgbClr val="0000FF"/>
                </a:solidFill>
                <a:latin typeface="+mj-ea"/>
                <a:ea typeface="+mj-ea"/>
                <a:cs typeface="굴림" pitchFamily="50" charset="-127"/>
              </a:rPr>
              <a:t>사진교체 희망자는 </a:t>
            </a:r>
            <a:r>
              <a:rPr lang="en-US" altLang="ko-KR" sz="1500" b="1" u="sng" dirty="0" smtClean="0">
                <a:solidFill>
                  <a:srgbClr val="FF0000"/>
                </a:solidFill>
                <a:latin typeface="+mj-ea"/>
                <a:ea typeface="+mj-ea"/>
                <a:cs typeface="굴림" pitchFamily="50" charset="-127"/>
              </a:rPr>
              <a:t>08</a:t>
            </a:r>
            <a:r>
              <a:rPr kumimoji="1" lang="en-US" altLang="ko-KR" sz="1500" b="1" u="sng" dirty="0" smtClean="0">
                <a:solidFill>
                  <a:srgbClr val="FF0000"/>
                </a:solidFill>
                <a:latin typeface="+mj-ea"/>
                <a:ea typeface="+mj-ea"/>
                <a:cs typeface="굴림" pitchFamily="50" charset="-127"/>
              </a:rPr>
              <a:t>.26.(</a:t>
            </a:r>
            <a:r>
              <a:rPr lang="ko-KR" altLang="en-US" sz="1500" b="1" u="sng" dirty="0" smtClean="0">
                <a:solidFill>
                  <a:srgbClr val="FF0000"/>
                </a:solidFill>
                <a:latin typeface="+mj-ea"/>
                <a:ea typeface="+mj-ea"/>
                <a:cs typeface="굴림" pitchFamily="50" charset="-127"/>
              </a:rPr>
              <a:t>월</a:t>
            </a:r>
            <a:r>
              <a:rPr kumimoji="1" lang="en-US" altLang="ko-KR" sz="1500" b="1" u="sng" dirty="0" smtClean="0">
                <a:solidFill>
                  <a:srgbClr val="FF0000"/>
                </a:solidFill>
                <a:latin typeface="+mj-ea"/>
                <a:ea typeface="+mj-ea"/>
                <a:cs typeface="굴림" pitchFamily="50" charset="-127"/>
              </a:rPr>
              <a:t>)</a:t>
            </a:r>
            <a:r>
              <a:rPr kumimoji="1" lang="ko-KR" altLang="en-US" sz="1500" b="1" u="sng" dirty="0" smtClean="0">
                <a:solidFill>
                  <a:srgbClr val="FF0000"/>
                </a:solidFill>
                <a:latin typeface="+mj-ea"/>
                <a:ea typeface="+mj-ea"/>
                <a:cs typeface="굴림" pitchFamily="50" charset="-127"/>
              </a:rPr>
              <a:t>까지</a:t>
            </a:r>
            <a:r>
              <a:rPr kumimoji="1" lang="ko-KR" altLang="en-US" sz="1500" b="1" dirty="0" smtClean="0">
                <a:solidFill>
                  <a:srgbClr val="FF0000"/>
                </a:solidFill>
                <a:latin typeface="+mj-ea"/>
                <a:ea typeface="+mj-ea"/>
                <a:cs typeface="굴림" pitchFamily="50" charset="-127"/>
              </a:rPr>
              <a:t> </a:t>
            </a:r>
            <a:r>
              <a:rPr kumimoji="1" lang="ko-KR" altLang="en-US" sz="1500" b="1" dirty="0" smtClean="0">
                <a:solidFill>
                  <a:srgbClr val="0000FF"/>
                </a:solidFill>
                <a:latin typeface="+mj-ea"/>
                <a:ea typeface="+mj-ea"/>
                <a:cs typeface="굴림" pitchFamily="50" charset="-127"/>
              </a:rPr>
              <a:t>교체 후 학생증 신청</a:t>
            </a:r>
            <a:endParaRPr kumimoji="1" lang="en-US" altLang="ko-KR" sz="1500" b="1" dirty="0" smtClean="0">
              <a:solidFill>
                <a:srgbClr val="0000FF"/>
              </a:solidFill>
              <a:latin typeface="+mj-ea"/>
              <a:ea typeface="+mj-ea"/>
              <a:cs typeface="굴림" pitchFamily="50" charset="-127"/>
            </a:endParaRPr>
          </a:p>
          <a:p>
            <a:pPr lvl="0" eaLnBrk="0" latinLnBrk="0" hangingPunct="0">
              <a:lnSpc>
                <a:spcPct val="150000"/>
              </a:lnSpc>
            </a:pPr>
            <a:endParaRPr lang="en-US" altLang="ko-KR" sz="1400" b="1" i="0" u="none" strike="noStrike" cap="none" normalizeH="0" baseline="0" dirty="0" smtClean="0">
              <a:ln>
                <a:noFill/>
              </a:ln>
              <a:effectLst/>
              <a:latin typeface="+mj-ea"/>
              <a:ea typeface="+mj-ea"/>
              <a:cs typeface="굴림" pitchFamily="50" charset="-127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400" b="1" dirty="0" smtClean="0">
                <a:latin typeface="+mj-ea"/>
                <a:ea typeface="+mj-ea"/>
                <a:cs typeface="굴림" pitchFamily="50" charset="-127"/>
              </a:rPr>
              <a:t> 다</a:t>
            </a:r>
            <a:r>
              <a:rPr kumimoji="1" lang="en-US" altLang="ko-KR" sz="1400" b="1" dirty="0" smtClean="0">
                <a:latin typeface="+mj-ea"/>
                <a:ea typeface="+mj-ea"/>
                <a:cs typeface="굴림" pitchFamily="50" charset="-127"/>
              </a:rPr>
              <a:t>.  </a:t>
            </a:r>
            <a:r>
              <a:rPr kumimoji="1" lang="ko-KR" altLang="en-US" sz="1400" b="1" dirty="0" err="1" smtClean="0">
                <a:latin typeface="+mj-ea"/>
                <a:ea typeface="+mj-ea"/>
                <a:cs typeface="굴림" pitchFamily="50" charset="-127"/>
              </a:rPr>
              <a:t>카드형</a:t>
            </a:r>
            <a:r>
              <a:rPr kumimoji="1" lang="ko-KR" altLang="en-US" sz="1400" b="1" dirty="0" smtClean="0">
                <a:latin typeface="+mj-ea"/>
                <a:ea typeface="+mj-ea"/>
                <a:cs typeface="굴림" pitchFamily="50" charset="-127"/>
              </a:rPr>
              <a:t> 학생증 수령 이전에는</a:t>
            </a:r>
            <a:r>
              <a:rPr kumimoji="1" lang="en-US" altLang="ko-KR" sz="1400" b="1" dirty="0" smtClean="0">
                <a:latin typeface="+mj-ea"/>
                <a:ea typeface="+mj-ea"/>
                <a:cs typeface="굴림" pitchFamily="50" charset="-127"/>
              </a:rPr>
              <a:t> </a:t>
            </a:r>
            <a:r>
              <a:rPr kumimoji="1" lang="ko-KR" altLang="en-US" sz="1400" b="1" dirty="0" err="1" smtClean="0">
                <a:latin typeface="+mj-ea"/>
                <a:ea typeface="+mj-ea"/>
                <a:cs typeface="굴림" pitchFamily="50" charset="-127"/>
              </a:rPr>
              <a:t>모바일</a:t>
            </a:r>
            <a:r>
              <a:rPr kumimoji="1" lang="ko-KR" altLang="en-US" sz="1400" b="1" dirty="0" smtClean="0">
                <a:latin typeface="+mj-ea"/>
                <a:ea typeface="+mj-ea"/>
                <a:cs typeface="굴림" pitchFamily="50" charset="-127"/>
              </a:rPr>
              <a:t> 학생증으로 도서관 이용 가능</a:t>
            </a:r>
            <a:endParaRPr lang="en-US" altLang="ko-KR" sz="1400" b="1" i="0" u="none" strike="noStrike" cap="none" normalizeH="0" baseline="0" dirty="0" smtClean="0">
              <a:ln>
                <a:noFill/>
              </a:ln>
              <a:effectLst/>
              <a:latin typeface="+mj-ea"/>
              <a:ea typeface="+mj-ea"/>
              <a:cs typeface="굴림" pitchFamily="50" charset="-127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1400" b="1" i="0" u="none" strike="noStrike" cap="none" normalizeH="0" baseline="0" dirty="0" smtClean="0">
              <a:ln>
                <a:noFill/>
              </a:ln>
              <a:effectLst/>
              <a:latin typeface="+mj-ea"/>
              <a:ea typeface="+mj-ea"/>
              <a:cs typeface="굴림" pitchFamily="50" charset="-127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400" b="1" dirty="0" smtClean="0">
                <a:latin typeface="+mj-ea"/>
                <a:ea typeface="+mj-ea"/>
                <a:cs typeface="굴림" pitchFamily="50" charset="-127"/>
              </a:rPr>
              <a:t> 라</a:t>
            </a:r>
            <a:r>
              <a:rPr kumimoji="1" lang="en-US" altLang="ko-KR" sz="1400" b="1" dirty="0" smtClean="0">
                <a:latin typeface="+mj-ea"/>
                <a:ea typeface="+mj-ea"/>
                <a:cs typeface="굴림" pitchFamily="50" charset="-127"/>
              </a:rPr>
              <a:t>. </a:t>
            </a:r>
            <a:r>
              <a:rPr lang="ko-KR" altLang="en-US" sz="1400" b="1" dirty="0" smtClean="0">
                <a:latin typeface="+mj-ea"/>
                <a:ea typeface="+mj-ea"/>
                <a:cs typeface="굴림" pitchFamily="50" charset="-127"/>
              </a:rPr>
              <a:t> 신한 카드사 또는 국민 카드사를 통하여 학생증 분실신고 후 즉시 재발급을 하는 경우</a:t>
            </a:r>
            <a:r>
              <a:rPr lang="en-US" altLang="ko-KR" sz="1400" b="1" dirty="0" smtClean="0">
                <a:latin typeface="+mj-ea"/>
                <a:ea typeface="+mj-ea"/>
                <a:cs typeface="굴림" pitchFamily="50" charset="-127"/>
              </a:rPr>
              <a:t>,   </a:t>
            </a: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400" b="1" dirty="0">
                <a:solidFill>
                  <a:srgbClr val="FF0000"/>
                </a:solidFill>
                <a:latin typeface="+mj-ea"/>
                <a:ea typeface="+mj-ea"/>
                <a:cs typeface="굴림" pitchFamily="50" charset="-127"/>
              </a:rPr>
              <a:t> 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  <a:ea typeface="+mj-ea"/>
                <a:cs typeface="굴림" pitchFamily="50" charset="-127"/>
              </a:rPr>
              <a:t>      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  <a:cs typeface="굴림" pitchFamily="50" charset="-127"/>
              </a:rPr>
              <a:t>중앙도서관</a:t>
            </a:r>
            <a:r>
              <a:rPr lang="ko-KR" altLang="en-US" sz="1400" b="1" dirty="0" smtClean="0">
                <a:latin typeface="+mj-ea"/>
                <a:ea typeface="+mj-ea"/>
                <a:cs typeface="굴림" pitchFamily="50" charset="-127"/>
              </a:rPr>
              <a:t>에 교내기능</a:t>
            </a:r>
            <a:r>
              <a:rPr lang="en-US" altLang="ko-KR" sz="1400" b="1" dirty="0">
                <a:latin typeface="+mj-ea"/>
                <a:ea typeface="+mj-ea"/>
                <a:cs typeface="굴림" pitchFamily="50" charset="-127"/>
              </a:rPr>
              <a:t> </a:t>
            </a:r>
            <a:r>
              <a:rPr lang="ko-KR" altLang="en-US" sz="1400" b="1" dirty="0" smtClean="0">
                <a:latin typeface="+mj-ea"/>
                <a:ea typeface="+mj-ea"/>
                <a:cs typeface="굴림" pitchFamily="50" charset="-127"/>
              </a:rPr>
              <a:t>정지를 위한 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  <a:cs typeface="굴림" pitchFamily="50" charset="-127"/>
              </a:rPr>
              <a:t>분실신고를 별도로 하지 않아도 됩니다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  <a:ea typeface="+mj-ea"/>
                <a:cs typeface="굴림" pitchFamily="50" charset="-127"/>
              </a:rPr>
              <a:t>.</a:t>
            </a:r>
            <a:endParaRPr kumimoji="1" lang="en-US" altLang="ko-KR" sz="1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+mj-ea"/>
              <a:ea typeface="+mj-ea"/>
              <a:cs typeface="굴림" pitchFamily="50" charset="-127"/>
            </a:endParaRPr>
          </a:p>
        </p:txBody>
      </p:sp>
      <p:sp>
        <p:nvSpPr>
          <p:cNvPr id="7" name="모서리가 둥근 직사각형 44"/>
          <p:cNvSpPr/>
          <p:nvPr/>
        </p:nvSpPr>
        <p:spPr>
          <a:xfrm>
            <a:off x="534804" y="908720"/>
            <a:ext cx="2164988" cy="542006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ko-KR" altLang="en-US" sz="2200" spc="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안내사항</a:t>
            </a:r>
            <a:r>
              <a:rPr lang="ko-KR" alt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endParaRPr lang="ko-KR" alt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14651" y="116632"/>
            <a:ext cx="32431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ko-KR" alt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학생증 발급 안내사항</a:t>
            </a:r>
            <a:endParaRPr lang="ko-KR" altLang="en-US" sz="2400" kern="0" dirty="0">
              <a:solidFill>
                <a:srgbClr val="002060"/>
              </a:solidFill>
              <a:latin typeface="+mj-ea"/>
              <a:ea typeface="+mj-ea"/>
              <a:cs typeface="-윤고딕140"/>
            </a:endParaRPr>
          </a:p>
        </p:txBody>
      </p:sp>
    </p:spTree>
    <p:extLst>
      <p:ext uri="{BB962C8B-B14F-4D97-AF65-F5344CB8AC3E}">
        <p14:creationId xmlns:p14="http://schemas.microsoft.com/office/powerpoint/2010/main" val="3058782965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gif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gif"/></Relationships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spcBef>
            <a:spcPts val="0"/>
          </a:spcBef>
          <a:spcAft>
            <a:spcPts val="0"/>
          </a:spcAft>
          <a:buBlip>
            <a:blip xmlns:r="http://schemas.openxmlformats.org/officeDocument/2006/relationships" r:embed="rId1"/>
          </a:buBlip>
          <a:defRPr sz="1400" dirty="0" smtClean="0">
            <a:solidFill>
              <a:srgbClr val="000000"/>
            </a:solidFill>
            <a:latin typeface="맑은 고딕"/>
            <a:ea typeface="맑은 고딕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맑은 고딕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c020TGp_general_diagram_v2">
  <a:themeElements>
    <a:clrScheme name="4_c020TGp_general_diagram_v2 1">
      <a:dk1>
        <a:srgbClr val="1D528D"/>
      </a:dk1>
      <a:lt1>
        <a:srgbClr val="FFFFFF"/>
      </a:lt1>
      <a:dk2>
        <a:srgbClr val="000000"/>
      </a:dk2>
      <a:lt2>
        <a:srgbClr val="C0C0C0"/>
      </a:lt2>
      <a:accent1>
        <a:srgbClr val="399D72"/>
      </a:accent1>
      <a:accent2>
        <a:srgbClr val="FF9900"/>
      </a:accent2>
      <a:accent3>
        <a:srgbClr val="FFFFFF"/>
      </a:accent3>
      <a:accent4>
        <a:srgbClr val="174578"/>
      </a:accent4>
      <a:accent5>
        <a:srgbClr val="AECCBC"/>
      </a:accent5>
      <a:accent6>
        <a:srgbClr val="E78A00"/>
      </a:accent6>
      <a:hlink>
        <a:srgbClr val="9999FF"/>
      </a:hlink>
      <a:folHlink>
        <a:srgbClr val="969696"/>
      </a:folHlink>
    </a:clrScheme>
    <a:fontScheme name="4_c020TGp_general_diagram_v2">
      <a:majorFont>
        <a:latin typeface="HY울릉도M"/>
        <a:ea typeface="HY울릉도M"/>
        <a:cs typeface="굴림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4_c020TGp_general_diagram_v2 1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399D72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ECCBC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2">
        <a:dk1>
          <a:srgbClr val="666699"/>
        </a:dk1>
        <a:lt1>
          <a:srgbClr val="FFFFFF"/>
        </a:lt1>
        <a:dk2>
          <a:srgbClr val="000000"/>
        </a:dk2>
        <a:lt2>
          <a:srgbClr val="C0C0C0"/>
        </a:lt2>
        <a:accent1>
          <a:srgbClr val="3556A7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AEB4D0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3">
        <a:dk1>
          <a:srgbClr val="1D528D"/>
        </a:dk1>
        <a:lt1>
          <a:srgbClr val="FFFFFF"/>
        </a:lt1>
        <a:dk2>
          <a:srgbClr val="000000"/>
        </a:dk2>
        <a:lt2>
          <a:srgbClr val="B2B2B2"/>
        </a:lt2>
        <a:accent1>
          <a:srgbClr val="1B9AD9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BCAE9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c020TGp_general_diagram_v2">
  <a:themeElements>
    <a:clrScheme name="4_c020TGp_general_diagram_v2 1">
      <a:dk1>
        <a:srgbClr val="1D528D"/>
      </a:dk1>
      <a:lt1>
        <a:srgbClr val="FFFFFF"/>
      </a:lt1>
      <a:dk2>
        <a:srgbClr val="000000"/>
      </a:dk2>
      <a:lt2>
        <a:srgbClr val="C0C0C0"/>
      </a:lt2>
      <a:accent1>
        <a:srgbClr val="399D72"/>
      </a:accent1>
      <a:accent2>
        <a:srgbClr val="FF9900"/>
      </a:accent2>
      <a:accent3>
        <a:srgbClr val="FFFFFF"/>
      </a:accent3>
      <a:accent4>
        <a:srgbClr val="174578"/>
      </a:accent4>
      <a:accent5>
        <a:srgbClr val="AECCBC"/>
      </a:accent5>
      <a:accent6>
        <a:srgbClr val="E78A00"/>
      </a:accent6>
      <a:hlink>
        <a:srgbClr val="9999FF"/>
      </a:hlink>
      <a:folHlink>
        <a:srgbClr val="969696"/>
      </a:folHlink>
    </a:clrScheme>
    <a:fontScheme name="4_c020TGp_general_diagram_v2">
      <a:majorFont>
        <a:latin typeface="HY울릉도M"/>
        <a:ea typeface="HY울릉도M"/>
        <a:cs typeface="굴림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4_c020TGp_general_diagram_v2 1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399D72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ECCBC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2">
        <a:dk1>
          <a:srgbClr val="666699"/>
        </a:dk1>
        <a:lt1>
          <a:srgbClr val="FFFFFF"/>
        </a:lt1>
        <a:dk2>
          <a:srgbClr val="000000"/>
        </a:dk2>
        <a:lt2>
          <a:srgbClr val="C0C0C0"/>
        </a:lt2>
        <a:accent1>
          <a:srgbClr val="3556A7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AEB4D0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3">
        <a:dk1>
          <a:srgbClr val="1D528D"/>
        </a:dk1>
        <a:lt1>
          <a:srgbClr val="FFFFFF"/>
        </a:lt1>
        <a:dk2>
          <a:srgbClr val="000000"/>
        </a:dk2>
        <a:lt2>
          <a:srgbClr val="B2B2B2"/>
        </a:lt2>
        <a:accent1>
          <a:srgbClr val="1B9AD9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BCAE9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22225">
          <a:solidFill>
            <a:schemeClr val="tx1">
              <a:lumMod val="75000"/>
              <a:lumOff val="25000"/>
            </a:schemeClr>
          </a:solidFill>
          <a:headEnd type="oval" w="lg" len="lg"/>
          <a:tailEnd type="oval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spcBef>
            <a:spcPts val="0"/>
          </a:spcBef>
          <a:spcAft>
            <a:spcPts val="0"/>
          </a:spcAft>
          <a:buBlip>
            <a:blip xmlns:r="http://schemas.openxmlformats.org/officeDocument/2006/relationships" r:embed="rId1"/>
          </a:buBlip>
          <a:defRPr sz="1400" dirty="0" smtClean="0">
            <a:solidFill>
              <a:srgbClr val="000000"/>
            </a:solidFill>
            <a:latin typeface="맑은 고딕"/>
            <a:ea typeface="맑은 고딕"/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49174</TotalTime>
  <Words>1541</Words>
  <Application>Microsoft Office PowerPoint</Application>
  <PresentationFormat>화면 슬라이드 쇼(4:3)</PresentationFormat>
  <Paragraphs>300</Paragraphs>
  <Slides>14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6</vt:i4>
      </vt:variant>
      <vt:variant>
        <vt:lpstr>슬라이드 제목</vt:lpstr>
      </vt:variant>
      <vt:variant>
        <vt:i4>14</vt:i4>
      </vt:variant>
    </vt:vector>
  </HeadingPairs>
  <TitlesOfParts>
    <vt:vector size="30" baseType="lpstr">
      <vt:lpstr>맑은 고딕</vt:lpstr>
      <vt:lpstr>굴림</vt:lpstr>
      <vt:lpstr>Calibri</vt:lpstr>
      <vt:lpstr>HY헤드라인M</vt:lpstr>
      <vt:lpstr>Wingdings</vt:lpstr>
      <vt:lpstr>Ebrima</vt:lpstr>
      <vt:lpstr>Arial</vt:lpstr>
      <vt:lpstr>HY울릉도M</vt:lpstr>
      <vt:lpstr>Tahoma</vt:lpstr>
      <vt:lpstr>-윤고딕140</vt:lpstr>
      <vt:lpstr>디자인 사용자 지정</vt:lpstr>
      <vt:lpstr>Office 테마</vt:lpstr>
      <vt:lpstr>4_c020TGp_general_diagram_v2</vt:lpstr>
      <vt:lpstr>5_c020TGp_general_diagram_v2</vt:lpstr>
      <vt:lpstr>Office Theme</vt:lpstr>
      <vt:lpstr>1_디자인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동국대학교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ZCP30</dc:creator>
  <cp:lastModifiedBy>USER</cp:lastModifiedBy>
  <cp:revision>3633</cp:revision>
  <cp:lastPrinted>2019-01-31T01:25:37Z</cp:lastPrinted>
  <dcterms:created xsi:type="dcterms:W3CDTF">2008-01-09T03:06:12Z</dcterms:created>
  <dcterms:modified xsi:type="dcterms:W3CDTF">2019-07-24T02:40:33Z</dcterms:modified>
</cp:coreProperties>
</file>